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57" d="100"/>
          <a:sy n="57" d="100"/>
        </p:scale>
        <p:origin x="46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4D43B-746F-40A1-8B89-D32B8DA5BE6A}" type="datetimeFigureOut">
              <a:rPr lang="id-ID" smtClean="0"/>
              <a:t>28/06/2021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7B97C-139A-4BF1-BB51-5795F7FF48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4648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4D43B-746F-40A1-8B89-D32B8DA5BE6A}" type="datetimeFigureOut">
              <a:rPr lang="id-ID" smtClean="0"/>
              <a:t>28/06/2021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7B97C-139A-4BF1-BB51-5795F7FF48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80276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4D43B-746F-40A1-8B89-D32B8DA5BE6A}" type="datetimeFigureOut">
              <a:rPr lang="id-ID" smtClean="0"/>
              <a:t>28/06/2021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7B97C-139A-4BF1-BB51-5795F7FF48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26857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4D43B-746F-40A1-8B89-D32B8DA5BE6A}" type="datetimeFigureOut">
              <a:rPr lang="id-ID" smtClean="0"/>
              <a:t>28/06/2021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7B97C-139A-4BF1-BB51-5795F7FF48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4180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4D43B-746F-40A1-8B89-D32B8DA5BE6A}" type="datetimeFigureOut">
              <a:rPr lang="id-ID" smtClean="0"/>
              <a:t>28/06/2021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7B97C-139A-4BF1-BB51-5795F7FF48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1608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4D43B-746F-40A1-8B89-D32B8DA5BE6A}" type="datetimeFigureOut">
              <a:rPr lang="id-ID" smtClean="0"/>
              <a:t>28/06/2021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7B97C-139A-4BF1-BB51-5795F7FF48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55031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4D43B-746F-40A1-8B89-D32B8DA5BE6A}" type="datetimeFigureOut">
              <a:rPr lang="id-ID" smtClean="0"/>
              <a:t>28/06/2021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7B97C-139A-4BF1-BB51-5795F7FF48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87349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4D43B-746F-40A1-8B89-D32B8DA5BE6A}" type="datetimeFigureOut">
              <a:rPr lang="id-ID" smtClean="0"/>
              <a:t>28/06/2021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7B97C-139A-4BF1-BB51-5795F7FF48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3938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4D43B-746F-40A1-8B89-D32B8DA5BE6A}" type="datetimeFigureOut">
              <a:rPr lang="id-ID" smtClean="0"/>
              <a:t>28/06/2021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7B97C-139A-4BF1-BB51-5795F7FF48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38619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4D43B-746F-40A1-8B89-D32B8DA5BE6A}" type="datetimeFigureOut">
              <a:rPr lang="id-ID" smtClean="0"/>
              <a:t>28/06/2021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7B97C-139A-4BF1-BB51-5795F7FF48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06604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4D43B-746F-40A1-8B89-D32B8DA5BE6A}" type="datetimeFigureOut">
              <a:rPr lang="id-ID" smtClean="0"/>
              <a:t>28/06/2021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7B97C-139A-4BF1-BB51-5795F7FF48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26099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4D43B-746F-40A1-8B89-D32B8DA5BE6A}" type="datetimeFigureOut">
              <a:rPr lang="id-ID" smtClean="0"/>
              <a:t>28/06/2021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7B97C-139A-4BF1-BB51-5795F7FF48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31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1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4.svg"/><Relationship Id="rId4" Type="http://schemas.openxmlformats.org/officeDocument/2006/relationships/image" Target="../media/image3.png"/><Relationship Id="rId9" Type="http://schemas.openxmlformats.org/officeDocument/2006/relationships/image" Target="../media/image18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ppdb.pekanbaru.go.id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8307D9D-B0D1-E04C-AAF7-E4E9680DA2D6}"/>
              </a:ext>
            </a:extLst>
          </p:cNvPr>
          <p:cNvSpPr/>
          <p:nvPr/>
        </p:nvSpPr>
        <p:spPr>
          <a:xfrm>
            <a:off x="-1" y="3401647"/>
            <a:ext cx="6096001" cy="3456353"/>
          </a:xfrm>
          <a:prstGeom prst="rect">
            <a:avLst/>
          </a:prstGeom>
          <a:solidFill>
            <a:srgbClr val="064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endParaRPr lang="en-US" sz="1200">
              <a:solidFill>
                <a:prstClr val="white"/>
              </a:solidFill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8000" y="533400"/>
            <a:ext cx="1427790" cy="132784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78410" y="5052325"/>
            <a:ext cx="1427790" cy="1327845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E8C31075-D831-ED4B-B08C-EE49821AB0EC}"/>
              </a:ext>
            </a:extLst>
          </p:cNvPr>
          <p:cNvSpPr/>
          <p:nvPr/>
        </p:nvSpPr>
        <p:spPr>
          <a:xfrm>
            <a:off x="-3" y="-1953"/>
            <a:ext cx="6096001" cy="3403600"/>
          </a:xfrm>
          <a:prstGeom prst="rect">
            <a:avLst/>
          </a:prstGeom>
          <a:solidFill>
            <a:srgbClr val="7EC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B2CF0218-F015-A944-AAA2-17F1730F44B7}"/>
              </a:ext>
            </a:extLst>
          </p:cNvPr>
          <p:cNvSpPr/>
          <p:nvPr/>
        </p:nvSpPr>
        <p:spPr>
          <a:xfrm>
            <a:off x="6095998" y="3470117"/>
            <a:ext cx="6096001" cy="3456353"/>
          </a:xfrm>
          <a:prstGeom prst="rect">
            <a:avLst/>
          </a:prstGeom>
          <a:solidFill>
            <a:srgbClr val="F20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endParaRPr lang="en-US" sz="1200">
              <a:solidFill>
                <a:prstClr val="white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4B471F9C-3CB7-B54B-9BE7-36F5D7CAF6DA}"/>
              </a:ext>
            </a:extLst>
          </p:cNvPr>
          <p:cNvSpPr/>
          <p:nvPr/>
        </p:nvSpPr>
        <p:spPr>
          <a:xfrm>
            <a:off x="6095999" y="-1953"/>
            <a:ext cx="6096001" cy="3403600"/>
          </a:xfrm>
          <a:prstGeom prst="rect">
            <a:avLst/>
          </a:prstGeom>
          <a:solidFill>
            <a:srgbClr val="FC97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endParaRPr lang="en-US" sz="1200">
              <a:solidFill>
                <a:prstClr val="white"/>
              </a:solidFill>
            </a:endParaRPr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xmlns="" id="{2618FD3E-EFC8-DC4B-B0D0-DF2A9C254DA8}"/>
              </a:ext>
            </a:extLst>
          </p:cNvPr>
          <p:cNvSpPr txBox="1"/>
          <p:nvPr/>
        </p:nvSpPr>
        <p:spPr>
          <a:xfrm>
            <a:off x="1442324" y="229837"/>
            <a:ext cx="4599932" cy="2985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5400" spc="-91" dirty="0" err="1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 panose="020B0604020202020204" charset="0"/>
              </a:rPr>
              <a:t>Zonasi</a:t>
            </a:r>
            <a:endParaRPr lang="en-US" sz="4000" spc="-91" dirty="0">
              <a:solidFill>
                <a:srgbClr val="FFFFFF"/>
              </a:solidFill>
              <a:effectLst>
                <a:glow rad="127000">
                  <a:schemeClr val="tx1">
                    <a:lumMod val="95000"/>
                    <a:lumOff val="5000"/>
                  </a:schemeClr>
                </a:glow>
              </a:effectLst>
              <a:latin typeface="Muli Bold" panose="020B0604020202020204" charset="0"/>
            </a:endParaRPr>
          </a:p>
          <a:p>
            <a:pPr marL="444500" indent="-444500"/>
            <a:r>
              <a:rPr lang="en-US" sz="2800" b="1" spc="-9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 </a:t>
            </a:r>
            <a:r>
              <a:rPr lang="id-ID" sz="2800" b="1" spc="-9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 </a:t>
            </a:r>
            <a:r>
              <a:rPr lang="id-ID" sz="2800" b="1" spc="-9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   </a:t>
            </a:r>
            <a:r>
              <a:rPr lang="en-ID" sz="2800" b="1" spc="-9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Sebanyak</a:t>
            </a:r>
            <a:r>
              <a:rPr lang="en-ID" sz="2800" b="1" spc="-9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 </a:t>
            </a:r>
            <a:r>
              <a:rPr lang="en-I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 </a:t>
            </a:r>
            <a:r>
              <a:rPr lang="id-ID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6</a:t>
            </a:r>
            <a:r>
              <a:rPr lang="en-ID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5</a:t>
            </a:r>
            <a:r>
              <a:rPr lang="en-I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%</a:t>
            </a:r>
            <a:r>
              <a:rPr lang="en-US" sz="2800" b="1" spc="-9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, </a:t>
            </a:r>
            <a:r>
              <a:rPr lang="en-US" sz="2800" b="1" spc="-9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kecuali</a:t>
            </a:r>
            <a:r>
              <a:rPr lang="en-US" sz="2800" b="1" spc="-9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 SMPN 1, SMPN 4 dan SMPN 10 </a:t>
            </a:r>
            <a:r>
              <a:rPr lang="en-US" sz="2800" b="1" spc="-9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sebanyak</a:t>
            </a:r>
            <a:r>
              <a:rPr lang="en-US" sz="2800" b="1" spc="-9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 panose="020B0604020202020204" charset="0"/>
              </a:rPr>
              <a:t> 50%</a:t>
            </a:r>
            <a:endParaRPr lang="id-ID" sz="2800" b="1" spc="-9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li Bold" panose="020B0604020202020204" charset="0"/>
            </a:endParaRPr>
          </a:p>
          <a:p>
            <a:endParaRPr lang="en-US" sz="2800" b="1" spc="-9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li Bold" panose="020B0604020202020204" charset="0"/>
            </a:endParaRPr>
          </a:p>
          <a:p>
            <a:endParaRPr lang="en-ID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li Bold" panose="020B0604020202020204" charset="0"/>
            </a:endParaRPr>
          </a:p>
        </p:txBody>
      </p:sp>
      <p:sp>
        <p:nvSpPr>
          <p:cNvPr id="28" name="TextBox 14">
            <a:extLst>
              <a:ext uri="{FF2B5EF4-FFF2-40B4-BE49-F238E27FC236}">
                <a16:creationId xmlns:a16="http://schemas.microsoft.com/office/drawing/2014/main" xmlns="" id="{2270EB87-F4CD-D04A-9CEA-61766498D18B}"/>
              </a:ext>
            </a:extLst>
          </p:cNvPr>
          <p:cNvSpPr txBox="1"/>
          <p:nvPr/>
        </p:nvSpPr>
        <p:spPr>
          <a:xfrm>
            <a:off x="1521413" y="4482732"/>
            <a:ext cx="3053171" cy="17851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800" spc="-91" dirty="0" err="1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Afirmasi</a:t>
            </a:r>
            <a:endParaRPr lang="en-US" sz="4000" spc="-91" dirty="0">
              <a:solidFill>
                <a:srgbClr val="FFFFFF"/>
              </a:solidFill>
              <a:effectLst>
                <a:glow rad="127000">
                  <a:schemeClr val="tx1">
                    <a:lumMod val="95000"/>
                    <a:lumOff val="5000"/>
                  </a:schemeClr>
                </a:glow>
              </a:effectLst>
              <a:latin typeface="Muli Bold"/>
            </a:endParaRPr>
          </a:p>
          <a:p>
            <a:pPr algn="ctr"/>
            <a:r>
              <a:rPr lang="en-ID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ID" sz="2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Sebanyak</a:t>
            </a:r>
            <a:r>
              <a:rPr lang="en-ID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15%)</a:t>
            </a:r>
          </a:p>
          <a:p>
            <a:endParaRPr lang="en-US" sz="4000" spc="-91" dirty="0">
              <a:solidFill>
                <a:srgbClr val="FFFFFF"/>
              </a:solidFill>
              <a:latin typeface="Muli Bold"/>
            </a:endParaRPr>
          </a:p>
        </p:txBody>
      </p:sp>
      <p:sp>
        <p:nvSpPr>
          <p:cNvPr id="29" name="TextBox 14">
            <a:extLst>
              <a:ext uri="{FF2B5EF4-FFF2-40B4-BE49-F238E27FC236}">
                <a16:creationId xmlns:a16="http://schemas.microsoft.com/office/drawing/2014/main" xmlns="" id="{C2CB81A9-F43E-654C-8F0D-9D32A4F709CD}"/>
              </a:ext>
            </a:extLst>
          </p:cNvPr>
          <p:cNvSpPr txBox="1"/>
          <p:nvPr/>
        </p:nvSpPr>
        <p:spPr>
          <a:xfrm>
            <a:off x="6789857" y="759929"/>
            <a:ext cx="4708284" cy="22570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spc="-91" dirty="0" err="1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Perpindahan</a:t>
            </a:r>
            <a:r>
              <a:rPr lang="en-US" sz="4000" spc="-91" dirty="0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 Orang </a:t>
            </a:r>
            <a:r>
              <a:rPr lang="en-US" sz="4000" spc="-91" dirty="0" err="1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Tua</a:t>
            </a:r>
            <a:r>
              <a:rPr lang="en-US" sz="4000" spc="-91" dirty="0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/</a:t>
            </a:r>
            <a:r>
              <a:rPr lang="en-US" sz="4000" spc="-91" dirty="0" err="1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Wali</a:t>
            </a:r>
            <a:endParaRPr lang="en-US" sz="4000" spc="-91" dirty="0">
              <a:solidFill>
                <a:srgbClr val="FFFFFF"/>
              </a:solidFill>
              <a:effectLst>
                <a:glow rad="127000">
                  <a:schemeClr val="tx1">
                    <a:lumMod val="95000"/>
                    <a:lumOff val="5000"/>
                  </a:schemeClr>
                </a:glow>
              </a:effectLst>
              <a:latin typeface="Muli Bold"/>
            </a:endParaRPr>
          </a:p>
          <a:p>
            <a:pPr algn="ctr"/>
            <a:r>
              <a:rPr lang="en-US" sz="2800" b="1" spc="-9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/>
              </a:rPr>
              <a:t>(</a:t>
            </a:r>
            <a:r>
              <a:rPr lang="en-US" sz="2800" b="1" spc="-9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/>
              </a:rPr>
              <a:t>Sebanyak</a:t>
            </a:r>
            <a:r>
              <a:rPr lang="en-US" sz="2800" b="1" spc="-9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/>
              </a:rPr>
              <a:t> </a:t>
            </a:r>
            <a:r>
              <a:rPr lang="en-ID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5%)</a:t>
            </a:r>
          </a:p>
          <a:p>
            <a:pPr algn="ctr"/>
            <a:endParaRPr lang="en-US" sz="4000" spc="-91" dirty="0">
              <a:solidFill>
                <a:srgbClr val="FFFFFF"/>
              </a:solidFill>
              <a:latin typeface="Muli Bold"/>
            </a:endParaRPr>
          </a:p>
        </p:txBody>
      </p:sp>
      <p:sp>
        <p:nvSpPr>
          <p:cNvPr id="30" name="TextBox 14">
            <a:extLst>
              <a:ext uri="{FF2B5EF4-FFF2-40B4-BE49-F238E27FC236}">
                <a16:creationId xmlns:a16="http://schemas.microsoft.com/office/drawing/2014/main" xmlns="" id="{A2B1D17E-FCA0-E046-88A0-114B5F9317D2}"/>
              </a:ext>
            </a:extLst>
          </p:cNvPr>
          <p:cNvSpPr txBox="1"/>
          <p:nvPr/>
        </p:nvSpPr>
        <p:spPr>
          <a:xfrm>
            <a:off x="8089505" y="3623366"/>
            <a:ext cx="3977809" cy="22775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800" spc="-91" dirty="0" err="1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Prestasi</a:t>
            </a:r>
            <a:endParaRPr lang="en-US" sz="4000" spc="-91" dirty="0">
              <a:solidFill>
                <a:srgbClr val="FFFFFF"/>
              </a:solidFill>
              <a:effectLst>
                <a:glow rad="127000">
                  <a:schemeClr val="tx1">
                    <a:lumMod val="95000"/>
                    <a:lumOff val="5000"/>
                  </a:schemeClr>
                </a:glow>
              </a:effectLst>
              <a:latin typeface="Muli Bold"/>
            </a:endParaRPr>
          </a:p>
          <a:p>
            <a:pPr algn="ctr"/>
            <a:endParaRPr lang="en-ID" sz="2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d-ID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Sebanyak </a:t>
            </a:r>
            <a:r>
              <a:rPr lang="en-US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id-ID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n-US" sz="2800" b="1" spc="-9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spc="-9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kecuali</a:t>
            </a:r>
            <a:r>
              <a:rPr lang="en-US" sz="2800" b="1" spc="-9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2800" b="1" spc="-9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spc="-9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/>
              </a:rPr>
              <a:t>SMPN </a:t>
            </a:r>
            <a:r>
              <a:rPr lang="en-US" sz="2400" b="1" spc="-9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/>
              </a:rPr>
              <a:t>1, SMPN 4 </a:t>
            </a:r>
            <a:r>
              <a:rPr lang="en-US" sz="2400" b="1" spc="-9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/>
              </a:rPr>
              <a:t>dan</a:t>
            </a:r>
            <a:endParaRPr lang="id-ID" sz="2400" b="1" spc="-9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li Bold"/>
            </a:endParaRPr>
          </a:p>
          <a:p>
            <a:pPr algn="ctr"/>
            <a:r>
              <a:rPr lang="en-US" sz="2400" b="1" spc="-9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/>
              </a:rPr>
              <a:t>SMPN </a:t>
            </a:r>
            <a:r>
              <a:rPr lang="en-US" sz="2400" b="1" spc="-9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/>
              </a:rPr>
              <a:t>10 </a:t>
            </a:r>
            <a:r>
              <a:rPr lang="en-US" sz="2400" b="1" spc="-9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/>
              </a:rPr>
              <a:t>sebanyak</a:t>
            </a:r>
            <a:r>
              <a:rPr lang="en-US" sz="2400" b="1" spc="-9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/>
              </a:rPr>
              <a:t> 30%)</a:t>
            </a:r>
            <a:r>
              <a:rPr lang="id-ID" sz="2400" b="1" spc="-9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li Bold"/>
              </a:rPr>
              <a:t> </a:t>
            </a:r>
            <a:endParaRPr lang="en-ID" sz="2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C84B4F5-A612-442C-8DA3-83B395AAE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49" y="93124"/>
            <a:ext cx="1646356" cy="1646356"/>
          </a:xfrm>
          <a:prstGeom prst="rect">
            <a:avLst/>
          </a:prstGeom>
        </p:spPr>
      </p:pic>
      <p:pic>
        <p:nvPicPr>
          <p:cNvPr id="15" name="Graphic 14" descr="Business Growth">
            <a:extLst>
              <a:ext uri="{FF2B5EF4-FFF2-40B4-BE49-F238E27FC236}">
                <a16:creationId xmlns:a16="http://schemas.microsoft.com/office/drawing/2014/main" xmlns="" id="{44B9FB3B-A594-43CB-95C3-F0621DC063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34597" y="3626594"/>
            <a:ext cx="1437220" cy="1437220"/>
          </a:xfrm>
          <a:prstGeom prst="rect">
            <a:avLst/>
          </a:prstGeom>
          <a:effectLst>
            <a:glow rad="114300">
              <a:schemeClr val="bg1">
                <a:lumMod val="95000"/>
              </a:schemeClr>
            </a:glow>
          </a:effectLst>
        </p:spPr>
      </p:pic>
      <p:pic>
        <p:nvPicPr>
          <p:cNvPr id="16" name="Graphic 15" descr="Family with boy">
            <a:extLst>
              <a:ext uri="{FF2B5EF4-FFF2-40B4-BE49-F238E27FC236}">
                <a16:creationId xmlns:a16="http://schemas.microsoft.com/office/drawing/2014/main" xmlns="" id="{61A7A973-CC32-4545-AE6A-453D9F4B41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203486" y="1739480"/>
            <a:ext cx="1427790" cy="1427790"/>
          </a:xfrm>
          <a:prstGeom prst="rect">
            <a:avLst/>
          </a:prstGeom>
          <a:effectLst>
            <a:glow rad="114300">
              <a:schemeClr val="bg1">
                <a:lumMod val="95000"/>
              </a:schemeClr>
            </a:glow>
          </a:effectLst>
        </p:spPr>
      </p:pic>
      <p:pic>
        <p:nvPicPr>
          <p:cNvPr id="17" name="Graphic 16" descr="Podium">
            <a:extLst>
              <a:ext uri="{FF2B5EF4-FFF2-40B4-BE49-F238E27FC236}">
                <a16:creationId xmlns:a16="http://schemas.microsoft.com/office/drawing/2014/main" xmlns="" id="{0A68A286-2E8A-44D0-82E9-6D53BC18440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203486" y="3620841"/>
            <a:ext cx="1532746" cy="1417754"/>
          </a:xfrm>
          <a:prstGeom prst="rect">
            <a:avLst/>
          </a:prstGeom>
          <a:effectLst>
            <a:glow rad="114300">
              <a:schemeClr val="bg1">
                <a:lumMod val="9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03975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888321-2CB6-47B7-92B0-32D027F39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54" y="45276"/>
            <a:ext cx="11410682" cy="1004552"/>
          </a:xfrm>
          <a:solidFill>
            <a:schemeClr val="accent3"/>
          </a:solidFill>
        </p:spPr>
        <p:txBody>
          <a:bodyPr>
            <a:normAutofit/>
          </a:bodyPr>
          <a:lstStyle/>
          <a:p>
            <a:pPr algn="ctr"/>
            <a:r>
              <a:rPr lang="en-US" sz="3200" dirty="0"/>
              <a:t>PPDB </a:t>
            </a:r>
            <a:r>
              <a:rPr lang="id-ID" sz="3200" dirty="0" smtClean="0"/>
              <a:t>SMP NEGERI </a:t>
            </a:r>
            <a:r>
              <a:rPr lang="en-US" sz="3200" dirty="0" smtClean="0"/>
              <a:t>DI </a:t>
            </a:r>
            <a:r>
              <a:rPr lang="en-US" sz="3200" dirty="0"/>
              <a:t>KOTA PEKANBARU </a:t>
            </a:r>
            <a:br>
              <a:rPr lang="en-US" sz="3200" dirty="0"/>
            </a:br>
            <a:r>
              <a:rPr lang="en-US" sz="3200" dirty="0"/>
              <a:t>TP 2021/2022</a:t>
            </a:r>
            <a:endParaRPr lang="en-ID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5F155A8-B734-4F73-8CA1-C6FBFF75D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52" y="1390918"/>
            <a:ext cx="11402096" cy="4561826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Garamond" pitchFamily="18" charset="0"/>
              <a:buAutoNum type="alphaUcPeriod"/>
            </a:pPr>
            <a:r>
              <a:rPr lang="id-ID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PPDB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SMP NEGERI DILAKSANAKAN SECARA ONLINE  </a:t>
            </a:r>
            <a:r>
              <a:rPr lang="id-ID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LAMAN :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http://ppdb.pekanbaru.go.id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id-ID" sz="3200" b="1" spc="-5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dan </a:t>
            </a:r>
            <a:endParaRPr lang="id-ID" sz="3200" b="1" spc="-5" dirty="0" smtClean="0">
              <a:effectLst/>
              <a:latin typeface="Times New Roman" panose="02020603050405020304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Garamond" pitchFamily="18" charset="0"/>
              <a:buAutoNum type="alphaUcPeriod"/>
            </a:pPr>
            <a:r>
              <a:rPr lang="id-ID" sz="3200" b="1" spc="-5" dirty="0"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spc="-5" dirty="0" smtClean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KANAL PENGADUAN </a:t>
            </a:r>
            <a:r>
              <a:rPr lang="en-US" sz="3200" b="1" spc="-5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 </a:t>
            </a:r>
            <a:r>
              <a:rPr lang="id-ID" sz="3200" b="1" spc="-5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WhatsApp (</a:t>
            </a:r>
            <a:r>
              <a:rPr lang="en-US" sz="3200" b="1" spc="-5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085271171136</a:t>
            </a:r>
            <a:r>
              <a:rPr lang="id-ID" sz="3200" b="1" spc="-5" dirty="0" smtClean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);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AutoNum type="alphaUcPeriod"/>
            </a:pPr>
            <a:r>
              <a:rPr lang="id-ID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SATUAN PENDIDIKAN SMP NEGERI MEMBUAT KANAL PENGADUAN ONLINE DAN ATAU PUSAT INFORMASI SECARA ONLINE MAUPUN OFFLINE</a:t>
            </a:r>
            <a:endParaRPr lang="en-ID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50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2855216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0346" y="533400"/>
            <a:ext cx="1427790" cy="132784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078410" y="5052325"/>
            <a:ext cx="1427790" cy="132784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39300908-D251-134F-B7FB-FC4E65C1B8D4}"/>
              </a:ext>
            </a:extLst>
          </p:cNvPr>
          <p:cNvSpPr/>
          <p:nvPr/>
        </p:nvSpPr>
        <p:spPr>
          <a:xfrm>
            <a:off x="419375" y="418416"/>
            <a:ext cx="3626152" cy="19176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877BCF3-2C30-1943-826D-6989F2B0EC60}"/>
              </a:ext>
            </a:extLst>
          </p:cNvPr>
          <p:cNvSpPr/>
          <p:nvPr/>
        </p:nvSpPr>
        <p:spPr>
          <a:xfrm>
            <a:off x="4093181" y="1045110"/>
            <a:ext cx="7941455" cy="592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17" indent="-342917"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Jalur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zonasi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diperuntukkan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bagi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peserta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didik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berdomisili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di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dalam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 wilayah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zonasi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.</a:t>
            </a:r>
          </a:p>
          <a:p>
            <a:pPr marL="342917" indent="-342917">
              <a:buFont typeface="+mj-lt"/>
              <a:buAutoNum type="arabicPeriod"/>
            </a:pPr>
            <a:endParaRPr lang="id-ID" sz="1800" dirty="0">
              <a:effectLst/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marL="342917" indent="-342917">
              <a:buFont typeface="+mj-lt"/>
              <a:buAutoNum type="arabicPeriod"/>
            </a:pP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Domisili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calon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peserta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didik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sebagaimana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dimaksud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pada point (1)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berdasarkan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alamat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pada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kartu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keluarga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diterbitkan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paling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singkat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1 (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satu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tahun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sebelum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tanggal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pendaftaran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PPDB.</a:t>
            </a:r>
          </a:p>
          <a:p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</a:p>
          <a:p>
            <a:pPr marL="263525" indent="-263525"/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3.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Dalam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hal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Kartu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keluarga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tidak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dimiliki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oleh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calon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peserta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didik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karena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keadaan</a:t>
            </a:r>
            <a:r>
              <a:rPr lang="en-US" sz="1800" b="1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tertentu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maka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dapat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diganti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dengan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surat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keterangan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domisili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diterbitkan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oleh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ketua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rukun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tetangga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atau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ketua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rukun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warga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dilegalisir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oleh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lurah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atau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pejabat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setempat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lain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berwenang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serta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memuat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keterangan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calon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peserta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didik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bersangkutan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telah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berdomisili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paling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singkat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1 (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satu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tahun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sejak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diterbitkannya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surat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keterangan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domisili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.</a:t>
            </a:r>
          </a:p>
          <a:p>
            <a:pPr marL="263525" indent="-263525"/>
            <a:endParaRPr lang="en-US" sz="1800" dirty="0">
              <a:solidFill>
                <a:srgbClr val="000000"/>
              </a:solidFill>
              <a:effectLst/>
              <a:latin typeface="Bookman Old Style" panose="02050604050505020204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4.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Keadaan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tertentu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sebagaimana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dimaksud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pada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ayat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(</a:t>
            </a:r>
            <a:r>
              <a:rPr lang="id-ID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3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meliputi</a:t>
            </a:r>
            <a:r>
              <a:rPr lang="en-US" sz="18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:</a:t>
            </a:r>
            <a:endParaRPr lang="id-ID" sz="1800" dirty="0">
              <a:effectLst/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marL="720725" marR="71120" lvl="0" indent="-277813" algn="just" fontAlgn="base"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bencana</a:t>
            </a:r>
            <a:r>
              <a:rPr lang="en-US" sz="18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US" sz="1800" u="none" strike="noStrike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alam</a:t>
            </a:r>
            <a:r>
              <a:rPr lang="en-US" sz="18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; dan/</a:t>
            </a:r>
            <a:r>
              <a:rPr lang="en-US" sz="1800" u="none" strike="noStrike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atau</a:t>
            </a:r>
            <a:endParaRPr lang="id-ID" sz="1800" u="none" strike="noStrike" dirty="0">
              <a:effectLst/>
              <a:uFill>
                <a:solidFill>
                  <a:srgbClr val="000000"/>
                </a:solidFill>
              </a:u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720725" marR="71120" lvl="0" indent="-277813" algn="just" fontAlgn="base"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bencana</a:t>
            </a:r>
            <a:r>
              <a:rPr lang="en-US" sz="18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 </a:t>
            </a:r>
            <a:r>
              <a:rPr lang="en-US" sz="1800" u="none" strike="noStrike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Bookman Old Style" panose="02050604050505020204" pitchFamily="18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sosial</a:t>
            </a:r>
            <a:endParaRPr lang="id-ID" sz="1800" u="none" strike="noStrike" dirty="0">
              <a:effectLst/>
              <a:uFill>
                <a:solidFill>
                  <a:srgbClr val="000000"/>
                </a:solidFill>
              </a:uFill>
              <a:latin typeface="Bookman Old Style" panose="02050604050505020204" pitchFamily="18" charset="0"/>
              <a:ea typeface="Bookman Old Style" panose="02050604050505020204" pitchFamily="18" charset="0"/>
              <a:cs typeface="Bookman Old Style" panose="02050604050505020204" pitchFamily="18" charset="0"/>
            </a:endParaRPr>
          </a:p>
          <a:p>
            <a:pPr marL="342917" indent="-342917">
              <a:buFont typeface="+mj-lt"/>
              <a:buAutoNum type="arabicPeriod"/>
            </a:pPr>
            <a:endParaRPr lang="id-ID" sz="1800" dirty="0">
              <a:effectLst/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marL="342917" indent="-342917">
              <a:buFont typeface="+mj-lt"/>
              <a:buAutoNum type="arabicPeriod"/>
            </a:pPr>
            <a:endParaRPr lang="id-ID" sz="1800" dirty="0">
              <a:effectLst/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marL="342917" indent="-342917">
              <a:buFont typeface="+mj-lt"/>
              <a:buAutoNum type="arabicPeriod"/>
            </a:pPr>
            <a:endParaRPr lang="en-ID" sz="19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xmlns="" id="{E813A297-2A97-4BA4-B579-1A15B3CB6F1C}"/>
              </a:ext>
            </a:extLst>
          </p:cNvPr>
          <p:cNvSpPr txBox="1"/>
          <p:nvPr/>
        </p:nvSpPr>
        <p:spPr>
          <a:xfrm>
            <a:off x="508000" y="674082"/>
            <a:ext cx="3537527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7200" spc="-91" dirty="0" err="1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 panose="020B0604020202020204" charset="0"/>
              </a:rPr>
              <a:t>Zonasi</a:t>
            </a:r>
            <a:endParaRPr lang="en-US" sz="5400" spc="-91" dirty="0">
              <a:solidFill>
                <a:srgbClr val="FFFFFF"/>
              </a:solidFill>
              <a:effectLst>
                <a:glow rad="127000">
                  <a:schemeClr val="tx1">
                    <a:lumMod val="95000"/>
                    <a:lumOff val="5000"/>
                  </a:schemeClr>
                </a:glow>
              </a:effectLst>
              <a:latin typeface="Muli Bold" panose="020B0604020202020204" charset="0"/>
            </a:endParaRPr>
          </a:p>
          <a:p>
            <a:pPr algn="ctr"/>
            <a:endParaRPr lang="en-ID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li Bold" panose="020B0604020202020204" charset="0"/>
            </a:endParaRP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xmlns="" id="{968E31F6-F0AB-406A-A8ED-082798D11F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50216" y="165190"/>
          <a:ext cx="796925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CorelDRAW" r:id="rId4" imgW="5381052" imgH="5406324" progId="CorelDraw.Graphic.17">
                  <p:embed/>
                </p:oleObj>
              </mc:Choice>
              <mc:Fallback>
                <p:oleObj name="CorelDRAW" r:id="rId4" imgW="5381052" imgH="5406324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50216" y="165190"/>
                        <a:ext cx="796925" cy="80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30A34D02-64E3-43F9-AFA9-D8F638FFB94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931" y="352780"/>
            <a:ext cx="456460" cy="59818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E17FAC4-DFBB-45DF-A995-EB347BFA2685}"/>
              </a:ext>
            </a:extLst>
          </p:cNvPr>
          <p:cNvSpPr txBox="1"/>
          <p:nvPr/>
        </p:nvSpPr>
        <p:spPr>
          <a:xfrm>
            <a:off x="8748458" y="154664"/>
            <a:ext cx="3293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glow rad="127000">
                    <a:srgbClr val="000000"/>
                  </a:glow>
                </a:effectLst>
              </a:rPr>
              <a:t>DINAS PENDIDIKAN KOTA PEKANBARU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B5CE518-3D0E-40E6-8C27-666A13B8BBB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521" y="418416"/>
            <a:ext cx="617217" cy="6266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6B23038D-E2AD-46FD-951F-F12E839A65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75" y="2892397"/>
            <a:ext cx="2823850" cy="28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60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8000" y="533400"/>
            <a:ext cx="1427790" cy="132784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877BCF3-2C30-1943-826D-6989F2B0EC60}"/>
              </a:ext>
            </a:extLst>
          </p:cNvPr>
          <p:cNvSpPr/>
          <p:nvPr/>
        </p:nvSpPr>
        <p:spPr>
          <a:xfrm>
            <a:off x="3911601" y="1599156"/>
            <a:ext cx="798305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17" indent="-342917">
              <a:buFont typeface="+mj-lt"/>
              <a:buAutoNum type="arabicPeriod"/>
            </a:pP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Diperuntukkan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bagi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peserta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didik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dari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keluarga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ekonomi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tidak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mampu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dan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penyandang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disabilitas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</a:p>
          <a:p>
            <a:pPr marL="342917" indent="-342917">
              <a:buFont typeface="+mj-lt"/>
              <a:buAutoNum type="arabicPeriod"/>
            </a:pPr>
            <a:endParaRPr lang="en-ID" sz="2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17" indent="-342917">
              <a:buFont typeface="+mj-lt"/>
              <a:buAutoNum type="arabicPeriod"/>
            </a:pP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Dibuktikan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dengan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bukti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keikutsertaan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peserta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didik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dalam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program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penanganan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keluarga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tidak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mampu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dari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Pemerintah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Pusat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atau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Pemerintah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Daerah.</a:t>
            </a:r>
          </a:p>
          <a:p>
            <a:pPr marL="342917" indent="-342917">
              <a:buFont typeface="+mj-lt"/>
              <a:buAutoNum type="arabicPeriod"/>
            </a:pPr>
            <a:endParaRPr lang="en-ID" sz="2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17" indent="-342917">
              <a:buFont typeface="+mj-lt"/>
              <a:buAutoNum type="arabicPeriod"/>
            </a:pP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Merupakan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peserta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didik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yang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berdomisili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di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dalam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dan di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luar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wilayah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zonasi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Sekolah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yang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bersangkutan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en-ID" sz="2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63525" indent="-263525"/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4.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Dalam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hal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calon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peserta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didik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mendaftar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melalui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jalur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afirmasi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melampaui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jumlah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kuota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jalur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afirmasi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maka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penentuan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peserta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didik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dilakukan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dengan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memprioritaskan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jarak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tempat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tinggal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calon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peserta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didik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terdekat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dengan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sekolah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.</a:t>
            </a:r>
            <a:endParaRPr lang="id-ID" sz="2000" dirty="0">
              <a:effectLst/>
              <a:latin typeface="Times New Roman" panose="02020603050405020304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marL="342917" indent="-342917">
              <a:buFont typeface="+mj-lt"/>
              <a:buAutoNum type="arabicPeriod"/>
            </a:pPr>
            <a:endParaRPr lang="en-ID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C994851-D0B3-3F41-9718-F2E4177DFF83}"/>
              </a:ext>
            </a:extLst>
          </p:cNvPr>
          <p:cNvSpPr/>
          <p:nvPr/>
        </p:nvSpPr>
        <p:spPr>
          <a:xfrm>
            <a:off x="0" y="2748642"/>
            <a:ext cx="3837710" cy="18926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xmlns="" id="{D2B4B267-3EE8-46D1-9463-60341EFD3445}"/>
              </a:ext>
            </a:extLst>
          </p:cNvPr>
          <p:cNvSpPr txBox="1"/>
          <p:nvPr/>
        </p:nvSpPr>
        <p:spPr>
          <a:xfrm>
            <a:off x="230230" y="2696732"/>
            <a:ext cx="3681371" cy="20416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600" spc="-91" dirty="0" err="1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Afirmasi</a:t>
            </a:r>
            <a:endParaRPr lang="en-US" sz="6600" spc="-91" dirty="0">
              <a:solidFill>
                <a:srgbClr val="FFFFFF"/>
              </a:solidFill>
              <a:effectLst>
                <a:glow rad="127000">
                  <a:schemeClr val="tx1">
                    <a:lumMod val="95000"/>
                    <a:lumOff val="5000"/>
                  </a:schemeClr>
                </a:glow>
              </a:effectLst>
              <a:latin typeface="Muli Bold"/>
            </a:endParaRPr>
          </a:p>
          <a:p>
            <a:pPr algn="ctr"/>
            <a:endParaRPr lang="en-ID" sz="2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000" spc="-91" dirty="0">
              <a:solidFill>
                <a:srgbClr val="FFFFFF"/>
              </a:solidFill>
              <a:latin typeface="Muli Bold"/>
            </a:endParaRPr>
          </a:p>
        </p:txBody>
      </p:sp>
      <p:pic>
        <p:nvPicPr>
          <p:cNvPr id="11" name="Graphic 10" descr="Business Growth">
            <a:extLst>
              <a:ext uri="{FF2B5EF4-FFF2-40B4-BE49-F238E27FC236}">
                <a16:creationId xmlns:a16="http://schemas.microsoft.com/office/drawing/2014/main" xmlns="" id="{E3640BD2-582E-4850-8840-A50A8ACCD6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08000" y="72622"/>
            <a:ext cx="2975207" cy="29752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F6C36414-0E30-42D8-BBAF-637A3265CF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110" y="331245"/>
            <a:ext cx="456460" cy="59818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9C67517-99BB-4396-840B-3725B267BB57}"/>
              </a:ext>
            </a:extLst>
          </p:cNvPr>
          <p:cNvSpPr txBox="1"/>
          <p:nvPr/>
        </p:nvSpPr>
        <p:spPr>
          <a:xfrm>
            <a:off x="9415855" y="331245"/>
            <a:ext cx="203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glow rad="127000">
                    <a:srgbClr val="000000"/>
                  </a:glow>
                </a:effectLst>
              </a:rPr>
              <a:t>DINAS PENDIDIKAN KOTA PEKANBARU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D6FC3213-8B13-433E-B0B7-17808F4816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794" y="331245"/>
            <a:ext cx="617217" cy="62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42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8000" y="533400"/>
            <a:ext cx="1427790" cy="132784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78410" y="5052325"/>
            <a:ext cx="1427790" cy="132784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877BCF3-2C30-1943-826D-6989F2B0EC60}"/>
              </a:ext>
            </a:extLst>
          </p:cNvPr>
          <p:cNvSpPr/>
          <p:nvPr/>
        </p:nvSpPr>
        <p:spPr>
          <a:xfrm>
            <a:off x="367313" y="1659255"/>
            <a:ext cx="7751451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17" lvl="0" indent="-342917">
              <a:spcAft>
                <a:spcPts val="900"/>
              </a:spcAft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Jalur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perpindahan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tugas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orang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tua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wali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ditujukan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bagi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calon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peserta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didik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berdomisili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di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luar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zonasi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Sekolah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bersangkutan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id-ID" sz="2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17" indent="-342917">
              <a:spcAft>
                <a:spcPts val="900"/>
              </a:spcAft>
              <a:buFont typeface="+mj-lt"/>
              <a:buAutoNum type="arabicPeriod"/>
            </a:pP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Dibuktikan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dengan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surat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penugasan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dari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instansi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lembaga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kantor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atau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perusahaan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yang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mempekerjakan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 </a:t>
            </a:r>
            <a:endParaRPr lang="id-ID" sz="2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17" lvl="0" indent="-342917">
              <a:spcAft>
                <a:spcPts val="900"/>
              </a:spcAft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Melampirkan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surat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keterangan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domisili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dari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RT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dan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RW yang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dilegalisir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oleh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lurah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endParaRPr lang="id-ID" sz="2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17" indent="-342917">
              <a:spcAft>
                <a:spcPts val="900"/>
              </a:spcAft>
              <a:buFont typeface="+mj-lt"/>
              <a:buAutoNum type="arabicPeriod"/>
            </a:pP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Dapat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digunakan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untuk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anak</a:t>
            </a:r>
            <a:r>
              <a:rPr lang="en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guru</a:t>
            </a:r>
            <a:r>
              <a:rPr lang="id-ID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yang bertugas di sekolah tersebut.</a:t>
            </a:r>
            <a:endParaRPr lang="en-US" sz="2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17" indent="-342917">
              <a:spcAft>
                <a:spcPts val="900"/>
              </a:spcAft>
              <a:buFont typeface="+mj-lt"/>
              <a:buAutoNum type="arabicPeriod"/>
            </a:pP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Penentuan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peserta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didik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dalam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jalur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perpindahan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tugas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orangtua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wali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diprioritaskan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pada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jarak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tempat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tinggal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calon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peserta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didik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terdekat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dengan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sekolah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.</a:t>
            </a:r>
            <a:endParaRPr lang="id-ID" sz="2000" dirty="0">
              <a:effectLst/>
              <a:latin typeface="Times New Roman" panose="02020603050405020304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marL="342917" indent="-342917">
              <a:spcAft>
                <a:spcPts val="900"/>
              </a:spcAft>
              <a:buFont typeface="+mj-lt"/>
              <a:buAutoNum type="arabicPeriod"/>
            </a:pPr>
            <a:endParaRPr lang="en-ID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ID" sz="1600" dirty="0">
              <a:latin typeface="Century Gothic" panose="020B0502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A81BCD1-A490-BC46-98E4-DB88E0052275}"/>
              </a:ext>
            </a:extLst>
          </p:cNvPr>
          <p:cNvSpPr/>
          <p:nvPr/>
        </p:nvSpPr>
        <p:spPr>
          <a:xfrm>
            <a:off x="8124783" y="343573"/>
            <a:ext cx="3838491" cy="16696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" name="Graphic 4" descr="Family with boy">
            <a:extLst>
              <a:ext uri="{FF2B5EF4-FFF2-40B4-BE49-F238E27FC236}">
                <a16:creationId xmlns:a16="http://schemas.microsoft.com/office/drawing/2014/main" xmlns="" id="{6F938184-98DE-4BD2-A770-2AE6B824B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581859" y="3883925"/>
            <a:ext cx="2336800" cy="2336800"/>
          </a:xfrm>
          <a:prstGeom prst="rect">
            <a:avLst/>
          </a:prstGeom>
        </p:spPr>
      </p:pic>
      <p:sp>
        <p:nvSpPr>
          <p:cNvPr id="11" name="TextBox 14">
            <a:extLst>
              <a:ext uri="{FF2B5EF4-FFF2-40B4-BE49-F238E27FC236}">
                <a16:creationId xmlns:a16="http://schemas.microsoft.com/office/drawing/2014/main" xmlns="" id="{A7CFFB7C-2A0F-41C1-A62F-734F07F347B4}"/>
              </a:ext>
            </a:extLst>
          </p:cNvPr>
          <p:cNvSpPr txBox="1"/>
          <p:nvPr/>
        </p:nvSpPr>
        <p:spPr>
          <a:xfrm>
            <a:off x="8124783" y="496396"/>
            <a:ext cx="3832472" cy="1969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spc="-9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Perpindahan</a:t>
            </a:r>
            <a:r>
              <a:rPr lang="en-US" sz="2400" spc="-9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400" spc="-91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Tugas  </a:t>
            </a:r>
            <a:r>
              <a:rPr lang="en-US" sz="2400" spc="-9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Orang </a:t>
            </a:r>
            <a:r>
              <a:rPr lang="en-US" sz="2400" spc="-9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Tua</a:t>
            </a:r>
            <a:r>
              <a:rPr lang="en-US" sz="2400" spc="-9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spc="-9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Wali</a:t>
            </a:r>
            <a:endParaRPr lang="en-US" sz="2400" spc="-91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27000">
                  <a:schemeClr val="tx1">
                    <a:lumMod val="95000"/>
                    <a:lumOff val="5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ID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4000" spc="-91" dirty="0">
              <a:solidFill>
                <a:srgbClr val="FFFFFF"/>
              </a:solidFill>
              <a:latin typeface="Muli Bold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DDEA008-9E64-46BA-BFAB-07A917AAC1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45" y="210234"/>
            <a:ext cx="456460" cy="59818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CB7805D-AD53-4F4E-8649-4451453EBE8B}"/>
              </a:ext>
            </a:extLst>
          </p:cNvPr>
          <p:cNvSpPr txBox="1"/>
          <p:nvPr/>
        </p:nvSpPr>
        <p:spPr>
          <a:xfrm>
            <a:off x="1513490" y="210234"/>
            <a:ext cx="2774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glow rad="127000">
                    <a:srgbClr val="000000"/>
                  </a:glow>
                </a:effectLst>
              </a:rPr>
              <a:t>DINAS PENDIDIKAN KOTA PEKANBARU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B3FAF183-BE28-4E00-B9CC-5F8757D4785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29" y="210234"/>
            <a:ext cx="617217" cy="62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38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8000" y="533400"/>
            <a:ext cx="1427790" cy="132784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78410" y="5052325"/>
            <a:ext cx="1427790" cy="132784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43623AA9-4477-344A-87D0-8C1CC8DA8211}"/>
              </a:ext>
            </a:extLst>
          </p:cNvPr>
          <p:cNvSpPr/>
          <p:nvPr/>
        </p:nvSpPr>
        <p:spPr>
          <a:xfrm>
            <a:off x="234745" y="1273494"/>
            <a:ext cx="6839895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17" indent="-342917">
              <a:spcAft>
                <a:spcPts val="1200"/>
              </a:spcAft>
              <a:buFont typeface="+mj-lt"/>
              <a:buAutoNum type="arabicPeriod"/>
            </a:pP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Ditentukan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berdasarkan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</a:p>
          <a:p>
            <a:pPr marL="715963" lvl="1" indent="-369888">
              <a:spcAft>
                <a:spcPts val="1200"/>
              </a:spcAft>
              <a:buAutoNum type="alphaLcPeriod"/>
            </a:pP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hasil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perlombaan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dan/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atau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penghargaan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bidang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akademik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maupun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non-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akademik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pada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tingkat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internasional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tingkat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nasional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tingkat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provinsi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, dan/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atau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tingkat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kabupaten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/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kota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endParaRPr lang="id-ID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715963" lvl="1" indent="-369888">
              <a:spcAft>
                <a:spcPts val="1200"/>
              </a:spcAft>
              <a:buFontTx/>
              <a:buAutoNum type="alphaLcPeriod"/>
            </a:pP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Memiliki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sertifikat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/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surat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keterangan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juara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umum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1, 2, dan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atau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3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berdasarkan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nilai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rapor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5 semester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terakhir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dari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sekolah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asal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id-ID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04815" indent="-304815">
              <a:spcAft>
                <a:spcPts val="1200"/>
              </a:spcAft>
              <a:buFont typeface="+mj-lt"/>
              <a:buAutoNum type="arabicPeriod"/>
            </a:pP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Bukti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prestasi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diterbitkan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paling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singkat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6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bulan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dan paling lama 3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tahun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sejak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tanggal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ID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pendaftaran</a:t>
            </a:r>
            <a:r>
              <a:rPr lang="en-ID" sz="2000" dirty="0">
                <a:latin typeface="Verdana" panose="020B0604030504040204" pitchFamily="34" charset="0"/>
                <a:ea typeface="Verdana" panose="020B0604030504040204" pitchFamily="34" charset="0"/>
              </a:rPr>
              <a:t> PPDB. </a:t>
            </a:r>
            <a:endParaRPr lang="id-ID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04815" lvl="0" indent="-304815">
              <a:spcAft>
                <a:spcPts val="1200"/>
              </a:spcAft>
              <a:buFont typeface="+mj-lt"/>
              <a:buAutoNum type="arabicPeriod"/>
            </a:pP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Peserta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didik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yang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masuk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melalui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jalur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prestasi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d-ID" sz="2000" dirty="0">
                <a:latin typeface="Verdana" panose="020B0604030504040204" pitchFamily="34" charset="0"/>
                <a:ea typeface="Verdana" panose="020B0604030504040204" pitchFamily="34" charset="0"/>
              </a:rPr>
              <a:t>dapat mendaftar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di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luar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zonasi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Sekolah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yang </a:t>
            </a:r>
            <a:r>
              <a:rPr lang="id-ID" sz="2000" dirty="0">
                <a:latin typeface="Verdana" panose="020B0604030504040204" pitchFamily="34" charset="0"/>
                <a:ea typeface="Verdana" panose="020B0604030504040204" pitchFamily="34" charset="0"/>
              </a:rPr>
              <a:t>ditentukan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dengan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2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pilihan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sekolah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en-ID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1200"/>
              </a:spcAft>
            </a:pPr>
            <a:endParaRPr lang="en-ID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04815" indent="-304815">
              <a:buFont typeface="+mj-lt"/>
              <a:buAutoNum type="arabicPeriod"/>
            </a:pPr>
            <a:endParaRPr lang="en-ID" sz="2000" dirty="0">
              <a:latin typeface="Century Gothic" panose="020B0502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B4A2DAF0-5ADE-D045-BBB0-7505E49BDE48}"/>
              </a:ext>
            </a:extLst>
          </p:cNvPr>
          <p:cNvSpPr/>
          <p:nvPr/>
        </p:nvSpPr>
        <p:spPr>
          <a:xfrm>
            <a:off x="7548000" y="3429000"/>
            <a:ext cx="4409255" cy="3082636"/>
          </a:xfrm>
          <a:prstGeom prst="rect">
            <a:avLst/>
          </a:prstGeom>
          <a:solidFill>
            <a:srgbClr val="F20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endParaRPr lang="en-US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xmlns="" id="{CC010629-54AC-4615-B2DE-02F473A9063A}"/>
              </a:ext>
            </a:extLst>
          </p:cNvPr>
          <p:cNvSpPr txBox="1"/>
          <p:nvPr/>
        </p:nvSpPr>
        <p:spPr>
          <a:xfrm>
            <a:off x="8100758" y="4180227"/>
            <a:ext cx="353848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spc="-91" dirty="0" err="1">
                <a:solidFill>
                  <a:srgbClr val="FFFFFF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Muli Bold"/>
              </a:rPr>
              <a:t>Prestasi</a:t>
            </a:r>
            <a:endParaRPr lang="en-US" sz="4000" spc="-91" dirty="0">
              <a:solidFill>
                <a:srgbClr val="FFFFFF"/>
              </a:solidFill>
              <a:effectLst>
                <a:glow rad="127000">
                  <a:schemeClr val="tx1">
                    <a:lumMod val="95000"/>
                    <a:lumOff val="5000"/>
                  </a:schemeClr>
                </a:glow>
              </a:effectLst>
              <a:latin typeface="Muli Bold"/>
            </a:endParaRPr>
          </a:p>
          <a:p>
            <a:pPr algn="ctr"/>
            <a:endParaRPr lang="en-ID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Graphic 3" descr="Podium">
            <a:extLst>
              <a:ext uri="{FF2B5EF4-FFF2-40B4-BE49-F238E27FC236}">
                <a16:creationId xmlns:a16="http://schemas.microsoft.com/office/drawing/2014/main" xmlns="" id="{3A750FC1-B8E2-4511-8EE5-9767209A24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724572" y="477830"/>
            <a:ext cx="3065491" cy="28355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5419EC4A-ECFE-4137-9731-74D35C6C84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45" y="210234"/>
            <a:ext cx="456460" cy="5981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9542846-4196-4EE8-ADB7-C2A5CF9608E2}"/>
              </a:ext>
            </a:extLst>
          </p:cNvPr>
          <p:cNvSpPr txBox="1"/>
          <p:nvPr/>
        </p:nvSpPr>
        <p:spPr>
          <a:xfrm>
            <a:off x="1513490" y="210234"/>
            <a:ext cx="3065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glow rad="127000">
                    <a:srgbClr val="000000"/>
                  </a:glow>
                </a:effectLst>
              </a:rPr>
              <a:t>DINAS PENDIDIKAN KOTA PEKANBARU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573287D4-DC1D-40A5-BCBA-BA9E545B6C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29" y="210234"/>
            <a:ext cx="617217" cy="6266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1523DD1-8297-4D52-8D2E-8AB586D2BA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782" y="836928"/>
            <a:ext cx="1427790" cy="229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86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342" y="987345"/>
            <a:ext cx="11179925" cy="640080"/>
          </a:xfrm>
        </p:spPr>
        <p:txBody>
          <a:bodyPr>
            <a:normAutofit fontScale="90000"/>
          </a:bodyPr>
          <a:lstStyle/>
          <a:p>
            <a:r>
              <a:rPr lang="id-ID" dirty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PELAKSANAAN PPDB</a:t>
            </a:r>
            <a:r>
              <a:rPr lang="en-US" dirty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d-ID" dirty="0" smtClean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SMP </a:t>
            </a:r>
            <a:r>
              <a:rPr lang="en-US" dirty="0" smtClean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DILAKSANAKAN </a:t>
            </a:r>
            <a:r>
              <a:rPr lang="en-US" dirty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US" dirty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d-ID" dirty="0" smtClean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SECARA </a:t>
            </a:r>
            <a:r>
              <a:rPr lang="en-US" dirty="0" smtClean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dirty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ONLINE</a:t>
            </a:r>
            <a:br>
              <a:rPr lang="en-US" dirty="0"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  <a:lumOff val="5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id-ID" dirty="0">
              <a:solidFill>
                <a:srgbClr val="FFFF00"/>
              </a:solidFill>
              <a:effectLst>
                <a:glow rad="127000">
                  <a:schemeClr val="tx1">
                    <a:lumMod val="95000"/>
                    <a:lumOff val="5000"/>
                  </a:schemeClr>
                </a:glo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0564" y="1811857"/>
            <a:ext cx="11470871" cy="3723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4000"/>
              </a:lnSpc>
              <a:spcAft>
                <a:spcPts val="0"/>
              </a:spcAft>
              <a:buFont typeface="+mj-lt"/>
              <a:buAutoNum type="arabicPeriod"/>
            </a:pPr>
            <a:r>
              <a:rPr lang="id-ID" sz="23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Jadwal Penerimaan Peserta Didik Baru Tingkat </a:t>
            </a:r>
            <a:r>
              <a:rPr lang="id-ID" sz="2300" dirty="0" smtClean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SMP </a:t>
            </a:r>
            <a:r>
              <a:rPr lang="id-ID" sz="23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Negeri adalah sebagai berikut:</a:t>
            </a:r>
          </a:p>
          <a:p>
            <a:pPr marL="898525" lvl="1" indent="-441325">
              <a:lnSpc>
                <a:spcPct val="114000"/>
              </a:lnSpc>
              <a:spcAft>
                <a:spcPts val="0"/>
              </a:spcAft>
              <a:buSzPct val="100000"/>
              <a:buFont typeface="+mj-lt"/>
              <a:buAutoNum type="alphaLcPeriod"/>
              <a:tabLst>
                <a:tab pos="3763963" algn="l"/>
              </a:tabLst>
            </a:pP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Pendaftaran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Tanggal 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0</a:t>
            </a:r>
            <a:r>
              <a:rPr lang="en-US" sz="2300" spc="-5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5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Ju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 s.d </a:t>
            </a:r>
            <a:r>
              <a:rPr lang="en-US" sz="2300" spc="-5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10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Ju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 202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</a:t>
            </a:r>
            <a:endParaRPr lang="id-ID" sz="2300" spc="-5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898525" lvl="1" indent="-441325">
              <a:lnSpc>
                <a:spcPct val="114000"/>
              </a:lnSpc>
              <a:spcAft>
                <a:spcPts val="0"/>
              </a:spcAft>
              <a:buSzPct val="100000"/>
              <a:buFont typeface="+mj-lt"/>
              <a:buAutoNum type="alphaLcPeriod"/>
              <a:tabLst>
                <a:tab pos="3763963" algn="l"/>
              </a:tabLst>
            </a:pP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Waktu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</a:t>
            </a:r>
            <a:r>
              <a:rPr lang="en-US" sz="2300" spc="-5" dirty="0" err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dimulai</a:t>
            </a:r>
            <a:r>
              <a:rPr lang="en-US" sz="2300" spc="-5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spc="-5" dirty="0" err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pukul</a:t>
            </a:r>
            <a:r>
              <a:rPr lang="en-US" sz="2300" spc="-5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08.00 WIB</a:t>
            </a:r>
            <a:endParaRPr lang="id-ID" sz="2300" spc="-5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898525" lvl="1" indent="-441325">
              <a:lnSpc>
                <a:spcPct val="114000"/>
              </a:lnSpc>
              <a:spcAft>
                <a:spcPts val="0"/>
              </a:spcAft>
              <a:buSzPct val="100000"/>
              <a:buFont typeface="+mj-lt"/>
              <a:buAutoNum type="alphaLcPeriod"/>
              <a:tabLst>
                <a:tab pos="3763963" algn="l"/>
              </a:tabLst>
            </a:pP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Pengumuman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Tanggal </a:t>
            </a:r>
            <a:r>
              <a:rPr lang="en-US" sz="2300" spc="-5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12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Juli 202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pukul 08.00 WIB</a:t>
            </a:r>
          </a:p>
          <a:p>
            <a:pPr marL="898525" lvl="1" indent="-441325">
              <a:lnSpc>
                <a:spcPct val="114000"/>
              </a:lnSpc>
              <a:spcAft>
                <a:spcPts val="0"/>
              </a:spcAft>
              <a:buSzPct val="100000"/>
              <a:buFont typeface="+mj-lt"/>
              <a:buAutoNum type="alphaLcPeriod"/>
              <a:tabLst>
                <a:tab pos="3763963" algn="l"/>
              </a:tabLst>
            </a:pP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Pendaftaran ulang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Tanggal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13 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s.d 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15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Juli 202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</a:t>
            </a:r>
            <a:endParaRPr lang="id-ID" sz="2300" spc="-5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898525" lvl="1" indent="-441325">
              <a:lnSpc>
                <a:spcPct val="114000"/>
              </a:lnSpc>
              <a:spcAft>
                <a:spcPts val="0"/>
              </a:spcAft>
              <a:buSzPct val="100000"/>
              <a:buFont typeface="+mj-lt"/>
              <a:buAutoNum type="alphaLcPeriod"/>
              <a:tabLst>
                <a:tab pos="3763963" algn="l"/>
              </a:tabLst>
            </a:pP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Waktu	: 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08.00 s.d 12.00 WIB</a:t>
            </a:r>
          </a:p>
          <a:p>
            <a:pPr marL="898525" lvl="1" indent="-441325">
              <a:lnSpc>
                <a:spcPct val="114000"/>
              </a:lnSpc>
              <a:spcAft>
                <a:spcPts val="0"/>
              </a:spcAft>
              <a:buSzPct val="100000"/>
              <a:buFont typeface="+mj-lt"/>
              <a:buAutoNum type="alphaLcPeriod"/>
              <a:tabLst>
                <a:tab pos="3763963" algn="l"/>
              </a:tabLst>
            </a:pP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Awal tahun ajaran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Tanggal 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19</a:t>
            </a:r>
            <a:r>
              <a:rPr lang="id-ID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Juli 202</a:t>
            </a:r>
            <a:r>
              <a:rPr lang="en-US" sz="2300" spc="-5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</a:t>
            </a:r>
            <a:endParaRPr lang="id-ID" sz="2300" spc="-5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898525" lvl="1" indent="-441325">
              <a:lnSpc>
                <a:spcPct val="114000"/>
              </a:lnSpc>
              <a:spcAft>
                <a:spcPts val="0"/>
              </a:spcAft>
              <a:buSzPct val="100000"/>
              <a:buFont typeface="+mj-lt"/>
              <a:buAutoNum type="alphaLcPeriod"/>
              <a:tabLst>
                <a:tab pos="3763963" algn="l"/>
              </a:tabLst>
            </a:pPr>
            <a:r>
              <a:rPr lang="id-ID" sz="2300" spc="-5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MPLS (untuk SMP)</a:t>
            </a:r>
            <a:r>
              <a:rPr lang="en-US" sz="2300" spc="-5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lang="id-ID" sz="2300" spc="-5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Tanggal 1</a:t>
            </a:r>
            <a:r>
              <a:rPr lang="en-US" sz="2300" spc="-5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6, 17 dan 19</a:t>
            </a:r>
            <a:r>
              <a:rPr lang="id-ID" sz="2300" spc="-5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Juli 202</a:t>
            </a:r>
            <a:r>
              <a:rPr lang="en-US" sz="2300" spc="-5" dirty="0" smtClean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</a:t>
            </a:r>
            <a:endParaRPr lang="id-ID" sz="2300" spc="-5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PERMENDIKBUD NO 51 TAHUN 2018 TENTANG PENERIMAAN PESERTA DIDIK ...">
            <a:extLst>
              <a:ext uri="{FF2B5EF4-FFF2-40B4-BE49-F238E27FC236}">
                <a16:creationId xmlns:a16="http://schemas.microsoft.com/office/drawing/2014/main" xmlns="" id="{023B7E77-35CE-4CFC-B5FA-1C161A91A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5885" y="439931"/>
            <a:ext cx="2396836" cy="137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045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511</Words>
  <Application>Microsoft Office PowerPoint</Application>
  <PresentationFormat>Widescreen</PresentationFormat>
  <Paragraphs>59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1" baseType="lpstr">
      <vt:lpstr>Aharoni</vt:lpstr>
      <vt:lpstr>Arial</vt:lpstr>
      <vt:lpstr>Bookman Old Style</vt:lpstr>
      <vt:lpstr>Calibri</vt:lpstr>
      <vt:lpstr>Calibri Light</vt:lpstr>
      <vt:lpstr>Century Gothic</vt:lpstr>
      <vt:lpstr>Garamond</vt:lpstr>
      <vt:lpstr>Georgia</vt:lpstr>
      <vt:lpstr>Muli Bold</vt:lpstr>
      <vt:lpstr>Times New Roman</vt:lpstr>
      <vt:lpstr>Verdana</vt:lpstr>
      <vt:lpstr>Office Theme</vt:lpstr>
      <vt:lpstr>CorelDRAW</vt:lpstr>
      <vt:lpstr>PowerPoint Presentation</vt:lpstr>
      <vt:lpstr>PPDB SMP NEGERI DI KOTA PEKANBARU  TP 2021/2022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PELAKSANAAN PPDB SMP DILAKSANAKAN  SECARA  ONLINE 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</cp:revision>
  <dcterms:created xsi:type="dcterms:W3CDTF">2021-06-28T14:46:45Z</dcterms:created>
  <dcterms:modified xsi:type="dcterms:W3CDTF">2021-06-28T15:06:44Z</dcterms:modified>
</cp:coreProperties>
</file>