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  <p:sldMasterId id="2147483674" r:id="rId5"/>
    <p:sldMasterId id="2147483684" r:id="rId6"/>
  </p:sldMasterIdLst>
  <p:sldIdLst>
    <p:sldId id="256" r:id="rId7"/>
    <p:sldId id="261" r:id="rId8"/>
    <p:sldId id="270" r:id="rId9"/>
    <p:sldId id="271" r:id="rId10"/>
    <p:sldId id="272" r:id="rId11"/>
    <p:sldId id="273" r:id="rId12"/>
    <p:sldId id="274" r:id="rId13"/>
    <p:sldId id="275" r:id="rId14"/>
    <p:sldId id="258" r:id="rId15"/>
    <p:sldId id="267" r:id="rId16"/>
    <p:sldId id="27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529"/>
    <a:srgbClr val="2B3922"/>
    <a:srgbClr val="2E3722"/>
    <a:srgbClr val="FCF7F1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19" autoAdjust="0"/>
  </p:normalViewPr>
  <p:slideViewPr>
    <p:cSldViewPr snapToGrid="0">
      <p:cViewPr varScale="1">
        <p:scale>
          <a:sx n="78" d="100"/>
          <a:sy n="78" d="100"/>
        </p:scale>
        <p:origin x="4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6/22/2021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6/22/2021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6/22/2021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6/22/2021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6/22/2021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6/22/2021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6/22/2021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6/22/2021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6/22/2021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0C5E7-B1A1-4648-89D2-17B0F1E7F5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140298-3E00-4E73-B947-697E692828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BB99EB-0E86-4FEA-A9C4-501D4E755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A5E8E-51E7-4BC5-9015-8278CC2B5E56}" type="datetime1">
              <a:rPr lang="en-US" smtClean="0"/>
              <a:t>6/22/2021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1F536-58DF-4935-AE3B-7A08C0312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995127-BE30-42B7-9BE5-B83CC6A2E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353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AE108-9C7F-4CDC-AD71-B576580A1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03746-779A-435F-995A-5BF82C86C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84E866-B322-455F-AC32-8C164B8CD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1E377-E0B3-4969-8E1E-70ED3DCF71A2}" type="datetime1">
              <a:rPr lang="en-US" smtClean="0"/>
              <a:t>6/22/2021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D61E0-F80F-48E7-A817-F1CECBEE9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F34AFC-4299-43F1-A312-79EF0102C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22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E1D3E-E4B6-4EAA-BFB4-25A0557A6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E0856-45A8-4EAD-A9D6-8A993968A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0EEBE1-2BAF-4C94-8403-6E8454F9B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EE2F1-E93D-4FD5-B61E-01F06B170E9D}" type="datetime1">
              <a:rPr lang="en-US" smtClean="0"/>
              <a:t>6/22/2021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58F46-E931-4D79-94A5-037AFD073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30D95-EF5F-4A0A-93BD-73AEE2C2F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607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ABEC0-6253-4360-B586-B9D20933D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6E20B-8661-4C60-84FB-4892E8B48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32BE45-79E4-479B-BD2F-46CCB0BEE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89105E-DF25-4F38-BDE2-9B00C2C44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E1848-C8E1-4703-96A1-7229FA00EBD3}" type="datetime1">
              <a:rPr lang="en-US" smtClean="0"/>
              <a:t>6/22/2021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D9C4A8-7467-4BAD-98A2-0B63CAC19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C5C5C0-08E4-4F7B-9E80-8925539D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433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FF641-A5CC-4263-A394-2112D623A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4D6865-C632-473C-AEC8-8D3F71562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FDBD19-4D33-4F6A-9938-6A04B3888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697E46-CE4D-480E-A997-2B53B2DF55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8B7E36-823F-4FD4-B826-E450A12480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BB3B14-C886-4F84-9FD5-11C8320E1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DF682-E05D-4E03-9932-0223501A671E}" type="datetime1">
              <a:rPr lang="en-US" smtClean="0"/>
              <a:t>6/22/2021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9AF591-4BBF-4BF2-9EF7-F8B114DFA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2B1A04-B244-4AE3-8997-9B075B105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5063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408F1-BB29-4C6F-91C9-653A730BE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54FEF9-8D09-4091-BE99-B6264EBD3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1B474-6C49-4D1B-BDAC-C17B24C1FE87}" type="datetime1">
              <a:rPr lang="en-US" smtClean="0"/>
              <a:t>6/22/2021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5F49AA-83D5-4063-9CDE-AA776304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A2B27C-3C99-4208-B425-775413C53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8602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2A62B2-A6D1-4A6F-8B20-80606F478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8DD47-29F7-4F75-9295-A747CA6E171D}" type="datetime1">
              <a:rPr lang="en-US" smtClean="0"/>
              <a:t>6/22/2021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2E4958-7A46-4331-B2D8-2C31D8FCB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C8548B-339B-46B2-BF01-1EE3DDC72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151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F408F-8083-4F07-9628-074C7AFE4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477E0-A333-439D-A531-30B39A813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59501-D187-414C-AACE-F83872003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35F890-BB8A-49E1-880A-924FD6FE4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51AD8-7935-4175-942D-6DDE139F4CCC}" type="datetime1">
              <a:rPr lang="en-US" smtClean="0"/>
              <a:t>6/22/2021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CA38FE-429A-41E7-942D-ECCE639D3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01D9BC-0038-4041-AE2C-657BF99D4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779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56CFD-7F35-482C-A50F-B3D43ACB0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D7F3EF-0FE9-46C4-A116-5DA6E26B0D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0B4041-0F17-42D8-AF16-AB099A39FF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AF67FF-F8F1-4B22-A471-9317ED3A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8EE8C-69CF-446D-B440-3743C9B3606E}" type="datetime1">
              <a:rPr lang="en-US" smtClean="0"/>
              <a:t>6/22/2021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3D6993-98F8-4234-B24A-02D4DB41C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A34037-0E7D-4379-ACA0-98611B2F7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1710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D9F40-2051-455F-B19D-4BA29988070F}" type="datetimeFigureOut">
              <a:rPr lang="id-ID" smtClean="0"/>
              <a:t>22/06/2021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B486-7654-4E08-8B8A-344DD193D86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502578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D9F40-2051-455F-B19D-4BA29988070F}" type="datetimeFigureOut">
              <a:rPr lang="id-ID" smtClean="0"/>
              <a:t>22/06/2021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B486-7654-4E08-8B8A-344DD193D866}" type="slidenum">
              <a:rPr lang="id-ID" smtClean="0"/>
              <a:t>‹#›</a:t>
            </a:fld>
            <a:endParaRPr lang="id-ID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DF22C6-4BD2-4010-B90D-48CCB64D00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896112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0F4CB1-C541-4140-88A8-29EAA46FF0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418" y="6053019"/>
            <a:ext cx="597328" cy="6066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FA83D3-F58C-40DE-8FE5-0BE78477838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690" y="6053019"/>
            <a:ext cx="456460" cy="59818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59C0647-58D1-441D-9B45-35FD99197AE6}"/>
              </a:ext>
            </a:extLst>
          </p:cNvPr>
          <p:cNvSpPr txBox="1"/>
          <p:nvPr userDrawn="1"/>
        </p:nvSpPr>
        <p:spPr>
          <a:xfrm>
            <a:off x="2653350" y="6077247"/>
            <a:ext cx="5258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glow rad="127000">
                    <a:srgbClr val="000000"/>
                  </a:glow>
                </a:effectLst>
              </a:rPr>
              <a:t>DINAS PENDIDIKAN KOTA PEKANBARU</a:t>
            </a:r>
          </a:p>
        </p:txBody>
      </p:sp>
    </p:spTree>
    <p:extLst>
      <p:ext uri="{BB962C8B-B14F-4D97-AF65-F5344CB8AC3E}">
        <p14:creationId xmlns:p14="http://schemas.microsoft.com/office/powerpoint/2010/main" val="26401105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D9F40-2051-455F-B19D-4BA29988070F}" type="datetimeFigureOut">
              <a:rPr lang="id-ID" smtClean="0"/>
              <a:t>22/06/2021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B486-7654-4E08-8B8A-344DD193D86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924067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D9F40-2051-455F-B19D-4BA29988070F}" type="datetimeFigureOut">
              <a:rPr lang="id-ID" smtClean="0"/>
              <a:t>22/06/2021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B486-7654-4E08-8B8A-344DD193D86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549630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D9F40-2051-455F-B19D-4BA29988070F}" type="datetimeFigureOut">
              <a:rPr lang="id-ID" smtClean="0"/>
              <a:t>22/06/2021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B486-7654-4E08-8B8A-344DD193D86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012127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D9F40-2051-455F-B19D-4BA29988070F}" type="datetimeFigureOut">
              <a:rPr lang="id-ID" smtClean="0"/>
              <a:t>22/06/2021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B486-7654-4E08-8B8A-344DD193D86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87056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D9F40-2051-455F-B19D-4BA29988070F}" type="datetimeFigureOut">
              <a:rPr lang="id-ID" smtClean="0"/>
              <a:t>22/06/2021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B486-7654-4E08-8B8A-344DD193D86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11522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D9F40-2051-455F-B19D-4BA29988070F}" type="datetimeFigureOut">
              <a:rPr lang="id-ID" smtClean="0"/>
              <a:t>22/06/2021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B486-7654-4E08-8B8A-344DD193D86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516983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D9F40-2051-455F-B19D-4BA29988070F}" type="datetimeFigureOut">
              <a:rPr lang="id-ID" smtClean="0"/>
              <a:t>22/06/2021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B486-7654-4E08-8B8A-344DD193D86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971397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D9F40-2051-455F-B19D-4BA29988070F}" type="datetimeFigureOut">
              <a:rPr lang="id-ID" smtClean="0"/>
              <a:t>22/06/2021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B486-7654-4E08-8B8A-344DD193D86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39824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6/22/2021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5B175-C851-453B-B2A0-9A5CFCADC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F4A2-0E4F-4E49-A0BF-BEEC72203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8AA27-3F13-4BFD-B949-21CF319108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03355-01FA-4989-B739-60C02EAF09A8}" type="datetime1">
              <a:rPr lang="en-US" smtClean="0"/>
              <a:t>6/22/2021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E99A2-0FED-42D4-9FBD-08CC1C3F81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468D4-5440-4CE2-BAB3-61D83F628C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811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D9F40-2051-455F-B19D-4BA29988070F}" type="datetimeFigureOut">
              <a:rPr lang="id-ID" smtClean="0"/>
              <a:t>22/06/2021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B486-7654-4E08-8B8A-344DD193D86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7386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9.pn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4.png"/><Relationship Id="rId4" Type="http://schemas.openxmlformats.org/officeDocument/2006/relationships/image" Target="../media/image2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4.png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4.png"/><Relationship Id="rId4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4.png"/><Relationship Id="rId4" Type="http://schemas.openxmlformats.org/officeDocument/2006/relationships/image" Target="../media/image16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svg"/><Relationship Id="rId3" Type="http://schemas.openxmlformats.org/officeDocument/2006/relationships/image" Target="../media/image25.svg"/><Relationship Id="rId7" Type="http://schemas.openxmlformats.org/officeDocument/2006/relationships/image" Target="../media/image29.sv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png"/><Relationship Id="rId11" Type="http://schemas.openxmlformats.org/officeDocument/2006/relationships/image" Target="../media/image33.svg"/><Relationship Id="rId5" Type="http://schemas.openxmlformats.org/officeDocument/2006/relationships/image" Target="../media/image27.svg"/><Relationship Id="rId15" Type="http://schemas.openxmlformats.org/officeDocument/2006/relationships/image" Target="../media/image37.sv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svg"/><Relationship Id="rId1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F23D0533-6851-45B5-9EBB-DA1465B061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676" b="2807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B94036B-5F69-4628-BF8B-122DD7125B43}"/>
              </a:ext>
            </a:extLst>
          </p:cNvPr>
          <p:cNvSpPr/>
          <p:nvPr/>
        </p:nvSpPr>
        <p:spPr>
          <a:xfrm rot="19860000">
            <a:off x="555938" y="3096855"/>
            <a:ext cx="13987335" cy="5910800"/>
          </a:xfrm>
          <a:custGeom>
            <a:avLst/>
            <a:gdLst>
              <a:gd name="connsiteX0" fmla="*/ 14142133 w 14142133"/>
              <a:gd name="connsiteY0" fmla="*/ 0 h 5996605"/>
              <a:gd name="connsiteX1" fmla="*/ 10818161 w 14142133"/>
              <a:gd name="connsiteY1" fmla="*/ 5996605 h 5996605"/>
              <a:gd name="connsiteX2" fmla="*/ 0 w 14142133"/>
              <a:gd name="connsiteY2" fmla="*/ 0 h 5996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142133" h="5996605">
                <a:moveTo>
                  <a:pt x="14142133" y="0"/>
                </a:moveTo>
                <a:lnTo>
                  <a:pt x="10818161" y="599660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50000"/>
                </a:schemeClr>
              </a:gs>
              <a:gs pos="42000">
                <a:schemeClr val="accent1">
                  <a:lumMod val="45000"/>
                  <a:lumOff val="55000"/>
                  <a:alpha val="87000"/>
                </a:schemeClr>
              </a:gs>
              <a:gs pos="100000">
                <a:schemeClr val="accent5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" y="1665650"/>
            <a:ext cx="12192000" cy="1831340"/>
          </a:xfrm>
        </p:spPr>
        <p:txBody>
          <a:bodyPr anchor="ctr">
            <a:no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ea typeface="Arial Unicode MS" panose="020B0604020202020204" pitchFamily="34" charset="-128"/>
                <a:cs typeface="Aharoni" panose="02010803020104030203" pitchFamily="2" charset="-79"/>
              </a:rPr>
              <a:t>PENERIMAAN PESERTA DIDIK BARU (</a:t>
            </a:r>
            <a:r>
              <a:rPr lang="en-US" sz="4800" b="1" dirty="0" err="1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ea typeface="Arial Unicode MS" panose="020B0604020202020204" pitchFamily="34" charset="-128"/>
                <a:cs typeface="Aharoni" panose="02010803020104030203" pitchFamily="2" charset="-79"/>
              </a:rPr>
              <a:t>Ppdb</a:t>
            </a:r>
            <a:r>
              <a:rPr lang="en-US" sz="4800" b="1" dirty="0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ea typeface="Arial Unicode MS" panose="020B0604020202020204" pitchFamily="34" charset="-128"/>
                <a:cs typeface="Aharoni" panose="02010803020104030203" pitchFamily="2" charset="-79"/>
              </a:rPr>
              <a:t>) </a:t>
            </a:r>
            <a:r>
              <a:rPr lang="en-US" sz="4800" b="1" dirty="0" err="1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ea typeface="Arial Unicode MS" panose="020B0604020202020204" pitchFamily="34" charset="-128"/>
                <a:cs typeface="Aharoni" panose="02010803020104030203" pitchFamily="2" charset="-79"/>
              </a:rPr>
              <a:t>smp</a:t>
            </a:r>
            <a:r>
              <a:rPr lang="en-US" sz="4800" b="1" dirty="0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ea typeface="Arial Unicode MS" panose="020B0604020202020204" pitchFamily="34" charset="-128"/>
                <a:cs typeface="Aharoni" panose="02010803020104030203" pitchFamily="2" charset="-79"/>
              </a:rPr>
              <a:t> negeri </a:t>
            </a:r>
            <a:r>
              <a:rPr lang="en-US" sz="4800" b="1" dirty="0" err="1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ea typeface="Arial Unicode MS" panose="020B0604020202020204" pitchFamily="34" charset="-128"/>
                <a:cs typeface="Aharoni" panose="02010803020104030203" pitchFamily="2" charset="-79"/>
              </a:rPr>
              <a:t>kota</a:t>
            </a:r>
            <a:r>
              <a:rPr lang="en-US" sz="4800" b="1" dirty="0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ea typeface="Arial Unicode MS" panose="020B0604020202020204" pitchFamily="34" charset="-128"/>
                <a:cs typeface="Aharoni" panose="02010803020104030203" pitchFamily="2" charset="-79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ea typeface="Arial Unicode MS" panose="020B0604020202020204" pitchFamily="34" charset="-128"/>
                <a:cs typeface="Aharoni" panose="02010803020104030203" pitchFamily="2" charset="-79"/>
              </a:rPr>
              <a:t>pekanbaru</a:t>
            </a:r>
            <a:r>
              <a:rPr lang="id-ID" sz="4800" b="1" dirty="0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ea typeface="Arial Unicode MS" panose="020B0604020202020204" pitchFamily="34" charset="-128"/>
                <a:cs typeface="Aharoni" panose="02010803020104030203" pitchFamily="2" charset="-79"/>
              </a:rPr>
              <a:t> </a:t>
            </a:r>
            <a:br>
              <a:rPr lang="en-US" sz="4800" b="1" dirty="0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ea typeface="Arial Unicode MS" panose="020B0604020202020204" pitchFamily="34" charset="-128"/>
                <a:cs typeface="Aharoni" panose="02010803020104030203" pitchFamily="2" charset="-79"/>
              </a:rPr>
            </a:br>
            <a:r>
              <a:rPr lang="en-US" sz="4800" b="1" dirty="0" err="1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ea typeface="Arial Unicode MS" panose="020B0604020202020204" pitchFamily="34" charset="-128"/>
                <a:cs typeface="Aharoni" panose="02010803020104030203" pitchFamily="2" charset="-79"/>
              </a:rPr>
              <a:t>tp</a:t>
            </a:r>
            <a:r>
              <a:rPr lang="en-US" sz="4800" b="1" dirty="0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ea typeface="Arial Unicode MS" panose="020B0604020202020204" pitchFamily="34" charset="-128"/>
                <a:cs typeface="Aharoni" panose="02010803020104030203" pitchFamily="2" charset="-79"/>
              </a:rPr>
              <a:t> 2021/2022</a:t>
            </a:r>
            <a:br>
              <a:rPr lang="en-US" sz="5400" b="1" dirty="0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ea typeface="Arial Unicode MS" panose="020B0604020202020204" pitchFamily="34" charset="-128"/>
                <a:cs typeface="Aharoni" panose="02010803020104030203" pitchFamily="2" charset="-79"/>
              </a:rPr>
            </a:br>
            <a:r>
              <a:rPr lang="id-ID" sz="5400" b="1" dirty="0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ea typeface="Arial Unicode MS" panose="020B0604020202020204" pitchFamily="34" charset="-128"/>
                <a:cs typeface="Aharoni" panose="02010803020104030203" pitchFamily="2" charset="-79"/>
              </a:rPr>
              <a:t> </a:t>
            </a:r>
            <a:br>
              <a:rPr lang="en-US" sz="5400" b="1" dirty="0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ea typeface="Arial Unicode MS" panose="020B0604020202020204" pitchFamily="34" charset="-128"/>
                <a:cs typeface="Aharoni" panose="02010803020104030203" pitchFamily="2" charset="-79"/>
              </a:rPr>
            </a:br>
            <a:endParaRPr lang="id-ID" sz="5400" b="1" dirty="0">
              <a:solidFill>
                <a:srgbClr val="FFFF00"/>
              </a:solidFill>
              <a:effectLst>
                <a:glow rad="127000">
                  <a:schemeClr val="tx1">
                    <a:lumMod val="95000"/>
                    <a:lumOff val="5000"/>
                  </a:schemeClr>
                </a:glow>
              </a:effectLst>
              <a:latin typeface="Aharoni" panose="02010803020104030203" pitchFamily="2" charset="-79"/>
              <a:ea typeface="Arial Unicode MS" panose="020B0604020202020204" pitchFamily="34" charset="-128"/>
              <a:cs typeface="Aharoni" panose="02010803020104030203" pitchFamily="2" charset="-79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03D06D6-96BB-442B-AA27-574792C53B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9205" y="4901066"/>
            <a:ext cx="6492793" cy="593074"/>
          </a:xfrm>
        </p:spPr>
        <p:txBody>
          <a:bodyPr>
            <a:noAutofit/>
          </a:bodyPr>
          <a:lstStyle/>
          <a:p>
            <a:r>
              <a:rPr lang="id-ID" sz="3600" b="1" dirty="0">
                <a:effectLst>
                  <a:glow rad="127000">
                    <a:schemeClr val="bg1">
                      <a:lumMod val="95000"/>
                      <a:lumOff val="5000"/>
                    </a:schemeClr>
                  </a:glow>
                  <a:outerShdw blurRad="228600" algn="ctr" rotWithShape="0">
                    <a:prstClr val="black">
                      <a:alpha val="53000"/>
                    </a:prstClr>
                  </a:outerShdw>
                </a:effectLst>
              </a:rPr>
              <a:t>DINAS PENDIDIKAN </a:t>
            </a:r>
          </a:p>
          <a:p>
            <a:r>
              <a:rPr lang="id-ID" sz="3600" b="1" dirty="0">
                <a:effectLst>
                  <a:glow rad="127000">
                    <a:schemeClr val="bg1">
                      <a:lumMod val="95000"/>
                      <a:lumOff val="5000"/>
                    </a:schemeClr>
                  </a:glow>
                  <a:outerShdw blurRad="228600" algn="ctr" rotWithShape="0">
                    <a:prstClr val="black">
                      <a:alpha val="53000"/>
                    </a:prstClr>
                  </a:outerShdw>
                </a:effectLst>
              </a:rPr>
              <a:t>KOTA PEKANBARU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DFA798D-1537-4666-AD0F-FFFB19623B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178" y="4825138"/>
            <a:ext cx="1021000" cy="13380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5206503-6DBE-4095-8C75-615CCF98EF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707" y="4825138"/>
            <a:ext cx="1317769" cy="133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697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919D0-F177-4BBA-9A0B-DBA69E2ED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50" y="400050"/>
            <a:ext cx="11487150" cy="1614144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US" dirty="0"/>
              <a:t> </a:t>
            </a:r>
            <a:r>
              <a:rPr lang="en-US" sz="5400" dirty="0"/>
              <a:t>PERSYARATAN CALON </a:t>
            </a:r>
            <a:br>
              <a:rPr lang="en-US" sz="5400" dirty="0"/>
            </a:br>
            <a:r>
              <a:rPr lang="en-US" sz="5400" dirty="0"/>
              <a:t>PESERTA DIDIK BARU SMP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B41C889-8297-452A-BC45-25EF4C1223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6275" y="2509044"/>
            <a:ext cx="1981200" cy="2638425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5280CD7-7C9E-40D0-8404-B4A0599C887D}"/>
              </a:ext>
            </a:extLst>
          </p:cNvPr>
          <p:cNvSpPr txBox="1"/>
          <p:nvPr/>
        </p:nvSpPr>
        <p:spPr>
          <a:xfrm>
            <a:off x="2771775" y="2328129"/>
            <a:ext cx="874395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4445" lvl="0" indent="-342900" algn="just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SzPts val="1200"/>
              <a:buFont typeface="+mj-lt"/>
              <a:buAutoNum type="arabicParenBoth"/>
            </a:pPr>
            <a:r>
              <a:rPr lang="id-ID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B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erusia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paling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tinggi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15 (lima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belas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)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tahun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pada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tanggal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1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Juli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tahun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2021;dan</a:t>
            </a:r>
            <a:endParaRPr lang="id-ID" sz="2000" spc="-5" dirty="0">
              <a:effectLst/>
              <a:latin typeface="Bookman Old Style" panose="02050604050505020204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  <a:p>
            <a:pPr marL="342900" marR="3810" lvl="0" indent="-342900" algn="just">
              <a:lnSpc>
                <a:spcPct val="150000"/>
              </a:lnSpc>
              <a:spcAft>
                <a:spcPts val="0"/>
              </a:spcAft>
              <a:buSzPts val="1200"/>
              <a:buFont typeface="+mj-lt"/>
              <a:buAutoNum type="arabicParenBoth"/>
            </a:pPr>
            <a:r>
              <a:rPr lang="id-ID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Me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miliki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ijazah SD/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sederajat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atau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surat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pernyataan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resmi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dan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sah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yang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menyatakan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bahwa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seseorang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peserta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didik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telah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menyelesaikan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suatu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jenjang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pendidikan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dan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diberikan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setelah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dinyatakan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lulus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Satuan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Pendidikan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untuk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SD/MI dan Pendidikan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Kesetaraan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" dirty="0" err="1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Paket</a:t>
            </a:r>
            <a:r>
              <a:rPr lang="en-US" sz="2000" spc="-5" dirty="0"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.</a:t>
            </a:r>
            <a:endParaRPr lang="id-ID" sz="2000" spc="-5" dirty="0">
              <a:effectLst/>
              <a:latin typeface="Bookman Old Style" panose="02050604050505020204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  <a:p>
            <a:pPr algn="l"/>
            <a:endParaRPr lang="id-ID" sz="1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id-ID" sz="1400" b="0" i="0" u="none" strike="noStrike" baseline="0" dirty="0">
              <a:latin typeface="Calibri" panose="020F0502020204030204" pitchFamily="34" charset="0"/>
            </a:endParaRPr>
          </a:p>
          <a:p>
            <a:pPr marR="161830" algn="ctr"/>
            <a:endParaRPr lang="id-ID" sz="3200" b="0" i="0" u="none" strike="noStrike" baseline="0" dirty="0">
              <a:latin typeface="Calibri" panose="020F0502020204030204" pitchFamily="34" charset="0"/>
            </a:endParaRP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83243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8307D9D-B0D1-E04C-AAF7-E4E9680DA2D6}"/>
              </a:ext>
            </a:extLst>
          </p:cNvPr>
          <p:cNvSpPr/>
          <p:nvPr/>
        </p:nvSpPr>
        <p:spPr>
          <a:xfrm>
            <a:off x="-1" y="3401647"/>
            <a:ext cx="6096001" cy="3456353"/>
          </a:xfrm>
          <a:prstGeom prst="rect">
            <a:avLst/>
          </a:prstGeom>
          <a:solidFill>
            <a:srgbClr val="064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endParaRPr lang="en-US" sz="1200">
              <a:solidFill>
                <a:prstClr val="white"/>
              </a:solidFill>
            </a:endParaRP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8000" y="533400"/>
            <a:ext cx="1427790" cy="132784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078410" y="5052325"/>
            <a:ext cx="1427790" cy="1327845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8C31075-D831-ED4B-B08C-EE49821AB0EC}"/>
              </a:ext>
            </a:extLst>
          </p:cNvPr>
          <p:cNvSpPr/>
          <p:nvPr/>
        </p:nvSpPr>
        <p:spPr>
          <a:xfrm>
            <a:off x="-3" y="-1953"/>
            <a:ext cx="6096001" cy="3403600"/>
          </a:xfrm>
          <a:prstGeom prst="rect">
            <a:avLst/>
          </a:prstGeom>
          <a:solidFill>
            <a:srgbClr val="7EC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2CF0218-F015-A944-AAA2-17F1730F44B7}"/>
              </a:ext>
            </a:extLst>
          </p:cNvPr>
          <p:cNvSpPr/>
          <p:nvPr/>
        </p:nvSpPr>
        <p:spPr>
          <a:xfrm>
            <a:off x="6095998" y="3470117"/>
            <a:ext cx="6096001" cy="3456353"/>
          </a:xfrm>
          <a:prstGeom prst="rect">
            <a:avLst/>
          </a:prstGeom>
          <a:solidFill>
            <a:srgbClr val="F20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endParaRPr lang="en-US" sz="1200">
              <a:solidFill>
                <a:prstClr val="white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B471F9C-3CB7-B54B-9BE7-36F5D7CAF6DA}"/>
              </a:ext>
            </a:extLst>
          </p:cNvPr>
          <p:cNvSpPr/>
          <p:nvPr/>
        </p:nvSpPr>
        <p:spPr>
          <a:xfrm>
            <a:off x="6095999" y="-1953"/>
            <a:ext cx="6096001" cy="3403600"/>
          </a:xfrm>
          <a:prstGeom prst="rect">
            <a:avLst/>
          </a:prstGeom>
          <a:solidFill>
            <a:srgbClr val="FC97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endParaRPr lang="en-US" sz="1200">
              <a:solidFill>
                <a:prstClr val="white"/>
              </a:solidFill>
            </a:endParaRPr>
          </a:p>
        </p:txBody>
      </p:sp>
      <p:sp>
        <p:nvSpPr>
          <p:cNvPr id="27" name="TextBox 14">
            <a:extLst>
              <a:ext uri="{FF2B5EF4-FFF2-40B4-BE49-F238E27FC236}">
                <a16:creationId xmlns:a16="http://schemas.microsoft.com/office/drawing/2014/main" id="{2618FD3E-EFC8-DC4B-B0D0-DF2A9C254DA8}"/>
              </a:ext>
            </a:extLst>
          </p:cNvPr>
          <p:cNvSpPr txBox="1"/>
          <p:nvPr/>
        </p:nvSpPr>
        <p:spPr>
          <a:xfrm>
            <a:off x="1442324" y="229837"/>
            <a:ext cx="4599932" cy="2554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5400" spc="-91" dirty="0" err="1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 panose="020B0604020202020204" charset="0"/>
              </a:rPr>
              <a:t>Zonasi</a:t>
            </a:r>
            <a:endParaRPr lang="en-US" sz="4000" spc="-91" dirty="0">
              <a:solidFill>
                <a:srgbClr val="FFFFFF"/>
              </a:solidFill>
              <a:effectLst>
                <a:glow rad="127000">
                  <a:schemeClr val="tx1">
                    <a:lumMod val="95000"/>
                    <a:lumOff val="5000"/>
                  </a:schemeClr>
                </a:glow>
              </a:effectLst>
              <a:latin typeface="Muli Bold" panose="020B0604020202020204" charset="0"/>
            </a:endParaRPr>
          </a:p>
          <a:p>
            <a:r>
              <a:rPr lang="en-US" sz="2800" b="1" spc="-9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 panose="020B0604020202020204" charset="0"/>
              </a:rPr>
              <a:t> </a:t>
            </a:r>
            <a:r>
              <a:rPr lang="en-ID" sz="2800" b="1" spc="-9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 panose="020B0604020202020204" charset="0"/>
              </a:rPr>
              <a:t>Sebanyak</a:t>
            </a:r>
            <a:r>
              <a:rPr lang="en-ID" sz="2800" b="1" spc="-9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 panose="020B0604020202020204" charset="0"/>
              </a:rPr>
              <a:t> </a:t>
            </a:r>
            <a:r>
              <a:rPr lang="en-ID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 panose="020B0604020202020204" charset="0"/>
              </a:rPr>
              <a:t> </a:t>
            </a:r>
            <a:r>
              <a:rPr lang="id-ID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 panose="020B0604020202020204" charset="0"/>
              </a:rPr>
              <a:t>6</a:t>
            </a:r>
            <a:r>
              <a:rPr lang="en-ID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 panose="020B0604020202020204" charset="0"/>
              </a:rPr>
              <a:t>5%</a:t>
            </a:r>
            <a:r>
              <a:rPr lang="en-US" sz="2800" b="1" spc="-9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 panose="020B0604020202020204" charset="0"/>
              </a:rPr>
              <a:t>), </a:t>
            </a:r>
            <a:r>
              <a:rPr lang="en-US" sz="2800" b="1" spc="-9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 panose="020B0604020202020204" charset="0"/>
              </a:rPr>
              <a:t>kecuali</a:t>
            </a:r>
            <a:r>
              <a:rPr lang="en-US" sz="2800" b="1" spc="-9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 panose="020B0604020202020204" charset="0"/>
              </a:rPr>
              <a:t> SMPN 1, SMPN 4 dan SMPN 10 </a:t>
            </a:r>
            <a:r>
              <a:rPr lang="en-US" sz="2800" b="1" spc="-9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 panose="020B0604020202020204" charset="0"/>
              </a:rPr>
              <a:t>sebanyak</a:t>
            </a:r>
            <a:r>
              <a:rPr lang="en-US" sz="2800" b="1" spc="-9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 panose="020B0604020202020204" charset="0"/>
              </a:rPr>
              <a:t> 50%</a:t>
            </a:r>
          </a:p>
          <a:p>
            <a:endParaRPr lang="en-ID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li Bold" panose="020B0604020202020204" charset="0"/>
            </a:endParaRPr>
          </a:p>
        </p:txBody>
      </p:sp>
      <p:sp>
        <p:nvSpPr>
          <p:cNvPr id="28" name="TextBox 14">
            <a:extLst>
              <a:ext uri="{FF2B5EF4-FFF2-40B4-BE49-F238E27FC236}">
                <a16:creationId xmlns:a16="http://schemas.microsoft.com/office/drawing/2014/main" id="{2270EB87-F4CD-D04A-9CEA-61766498D18B}"/>
              </a:ext>
            </a:extLst>
          </p:cNvPr>
          <p:cNvSpPr txBox="1"/>
          <p:nvPr/>
        </p:nvSpPr>
        <p:spPr>
          <a:xfrm>
            <a:off x="1521413" y="4482732"/>
            <a:ext cx="3053171" cy="17851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800" spc="-91" dirty="0" err="1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/>
              </a:rPr>
              <a:t>Afirmasi</a:t>
            </a:r>
            <a:endParaRPr lang="en-US" sz="4000" spc="-91" dirty="0">
              <a:solidFill>
                <a:srgbClr val="FFFFFF"/>
              </a:solidFill>
              <a:effectLst>
                <a:glow rad="127000">
                  <a:schemeClr val="tx1">
                    <a:lumMod val="95000"/>
                    <a:lumOff val="5000"/>
                  </a:schemeClr>
                </a:glow>
              </a:effectLst>
              <a:latin typeface="Muli Bold"/>
            </a:endParaRPr>
          </a:p>
          <a:p>
            <a:pPr algn="ctr"/>
            <a:r>
              <a:rPr lang="en-ID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(Paling </a:t>
            </a:r>
            <a:r>
              <a:rPr lang="en-ID" sz="2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sedikit</a:t>
            </a:r>
            <a:r>
              <a:rPr lang="en-ID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15%)</a:t>
            </a:r>
          </a:p>
          <a:p>
            <a:endParaRPr lang="en-US" sz="4000" spc="-91" dirty="0">
              <a:solidFill>
                <a:srgbClr val="FFFFFF"/>
              </a:solidFill>
              <a:latin typeface="Muli Bold"/>
            </a:endParaRPr>
          </a:p>
        </p:txBody>
      </p:sp>
      <p:sp>
        <p:nvSpPr>
          <p:cNvPr id="29" name="TextBox 14">
            <a:extLst>
              <a:ext uri="{FF2B5EF4-FFF2-40B4-BE49-F238E27FC236}">
                <a16:creationId xmlns:a16="http://schemas.microsoft.com/office/drawing/2014/main" id="{C2CB81A9-F43E-654C-8F0D-9D32A4F709CD}"/>
              </a:ext>
            </a:extLst>
          </p:cNvPr>
          <p:cNvSpPr txBox="1"/>
          <p:nvPr/>
        </p:nvSpPr>
        <p:spPr>
          <a:xfrm>
            <a:off x="6789857" y="759929"/>
            <a:ext cx="4708284" cy="22570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spc="-91" dirty="0" err="1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/>
              </a:rPr>
              <a:t>Perpindahan</a:t>
            </a:r>
            <a:r>
              <a:rPr lang="en-US" sz="4000" spc="-91" dirty="0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/>
              </a:rPr>
              <a:t> Orang </a:t>
            </a:r>
            <a:r>
              <a:rPr lang="en-US" sz="4000" spc="-91" dirty="0" err="1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/>
              </a:rPr>
              <a:t>Tua</a:t>
            </a:r>
            <a:r>
              <a:rPr lang="en-US" sz="4000" spc="-91" dirty="0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/>
              </a:rPr>
              <a:t>/</a:t>
            </a:r>
            <a:r>
              <a:rPr lang="en-US" sz="4000" spc="-91" dirty="0" err="1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/>
              </a:rPr>
              <a:t>Wali</a:t>
            </a:r>
            <a:endParaRPr lang="en-US" sz="4000" spc="-91" dirty="0">
              <a:solidFill>
                <a:srgbClr val="FFFFFF"/>
              </a:solidFill>
              <a:effectLst>
                <a:glow rad="127000">
                  <a:schemeClr val="tx1">
                    <a:lumMod val="95000"/>
                    <a:lumOff val="5000"/>
                  </a:schemeClr>
                </a:glow>
              </a:effectLst>
              <a:latin typeface="Muli Bold"/>
            </a:endParaRPr>
          </a:p>
          <a:p>
            <a:pPr algn="ctr"/>
            <a:r>
              <a:rPr lang="en-US" sz="2800" b="1" spc="-9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/>
              </a:rPr>
              <a:t>(Paling </a:t>
            </a:r>
            <a:r>
              <a:rPr lang="en-US" sz="2800" b="1" spc="-9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/>
              </a:rPr>
              <a:t>banyak</a:t>
            </a:r>
            <a:r>
              <a:rPr lang="en-US" sz="2800" b="1" spc="-9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/>
              </a:rPr>
              <a:t> </a:t>
            </a:r>
            <a:r>
              <a:rPr lang="en-ID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5%)</a:t>
            </a:r>
          </a:p>
          <a:p>
            <a:pPr algn="ctr"/>
            <a:endParaRPr lang="en-US" sz="4000" spc="-91" dirty="0">
              <a:solidFill>
                <a:srgbClr val="FFFFFF"/>
              </a:solidFill>
              <a:latin typeface="Muli Bold"/>
            </a:endParaRPr>
          </a:p>
        </p:txBody>
      </p:sp>
      <p:sp>
        <p:nvSpPr>
          <p:cNvPr id="30" name="TextBox 14">
            <a:extLst>
              <a:ext uri="{FF2B5EF4-FFF2-40B4-BE49-F238E27FC236}">
                <a16:creationId xmlns:a16="http://schemas.microsoft.com/office/drawing/2014/main" id="{A2B1D17E-FCA0-E046-88A0-114B5F9317D2}"/>
              </a:ext>
            </a:extLst>
          </p:cNvPr>
          <p:cNvSpPr txBox="1"/>
          <p:nvPr/>
        </p:nvSpPr>
        <p:spPr>
          <a:xfrm>
            <a:off x="7382816" y="4381198"/>
            <a:ext cx="4690122" cy="17851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800" spc="-91" dirty="0" err="1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/>
              </a:rPr>
              <a:t>Prestasi</a:t>
            </a:r>
            <a:endParaRPr lang="en-US" sz="4000" spc="-91" dirty="0">
              <a:solidFill>
                <a:srgbClr val="FFFFFF"/>
              </a:solidFill>
              <a:effectLst>
                <a:glow rad="127000">
                  <a:schemeClr val="tx1">
                    <a:lumMod val="95000"/>
                    <a:lumOff val="5000"/>
                  </a:schemeClr>
                </a:glow>
              </a:effectLst>
              <a:latin typeface="Muli Bold"/>
            </a:endParaRPr>
          </a:p>
          <a:p>
            <a:pPr algn="ctr"/>
            <a:r>
              <a:rPr lang="en-US" sz="2800" b="1" spc="-9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/>
              </a:rPr>
              <a:t>(</a:t>
            </a:r>
            <a:r>
              <a:rPr lang="en-ID" sz="20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Sisa</a:t>
            </a:r>
            <a:r>
              <a:rPr lang="en-ID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20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Kuota</a:t>
            </a:r>
            <a:r>
              <a:rPr lang="en-ID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Dari </a:t>
            </a:r>
          </a:p>
          <a:p>
            <a:pPr algn="ctr"/>
            <a:r>
              <a:rPr lang="en-ID" sz="20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Ketiga</a:t>
            </a:r>
            <a:r>
              <a:rPr lang="en-ID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D" sz="20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Jalur</a:t>
            </a:r>
            <a:r>
              <a:rPr lang="id-ID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yaitu </a:t>
            </a:r>
            <a:r>
              <a:rPr 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r>
              <a:rPr lang="id-ID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  <a:r>
              <a:rPr lang="en-US" sz="2000" b="1" spc="-9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/>
              </a:rPr>
              <a:t>), </a:t>
            </a:r>
            <a:r>
              <a:rPr lang="en-US" sz="2000" b="1" spc="-9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/>
              </a:rPr>
              <a:t>kecuali</a:t>
            </a:r>
            <a:r>
              <a:rPr lang="en-US" sz="2000" b="1" spc="-9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/>
              </a:rPr>
              <a:t> SMPN 1, SMPN 4 dan SMPN 10 </a:t>
            </a:r>
            <a:r>
              <a:rPr lang="en-US" sz="2000" b="1" spc="-9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/>
              </a:rPr>
              <a:t>sebanyak</a:t>
            </a:r>
            <a:r>
              <a:rPr lang="en-US" sz="2000" b="1" spc="-9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/>
              </a:rPr>
              <a:t> </a:t>
            </a:r>
            <a:r>
              <a:rPr lang="en-US" sz="2000" b="1" spc="-9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/>
              </a:rPr>
              <a:t>30%)</a:t>
            </a:r>
            <a:endParaRPr lang="en-ID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84B4F5-A612-442C-8DA3-83B395AAE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49" y="93124"/>
            <a:ext cx="1646356" cy="1646356"/>
          </a:xfrm>
          <a:prstGeom prst="rect">
            <a:avLst/>
          </a:prstGeom>
        </p:spPr>
      </p:pic>
      <p:pic>
        <p:nvPicPr>
          <p:cNvPr id="15" name="Graphic 14" descr="Business Growth">
            <a:extLst>
              <a:ext uri="{FF2B5EF4-FFF2-40B4-BE49-F238E27FC236}">
                <a16:creationId xmlns:a16="http://schemas.microsoft.com/office/drawing/2014/main" id="{44B9FB3B-A594-43CB-95C3-F0621DC063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4597" y="3626594"/>
            <a:ext cx="1437220" cy="1437220"/>
          </a:xfrm>
          <a:prstGeom prst="rect">
            <a:avLst/>
          </a:prstGeom>
          <a:effectLst>
            <a:glow rad="114300">
              <a:schemeClr val="bg1">
                <a:lumMod val="95000"/>
              </a:schemeClr>
            </a:glow>
          </a:effectLst>
        </p:spPr>
      </p:pic>
      <p:pic>
        <p:nvPicPr>
          <p:cNvPr id="16" name="Graphic 15" descr="Family with boy">
            <a:extLst>
              <a:ext uri="{FF2B5EF4-FFF2-40B4-BE49-F238E27FC236}">
                <a16:creationId xmlns:a16="http://schemas.microsoft.com/office/drawing/2014/main" id="{61A7A973-CC32-4545-AE6A-453D9F4B41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03486" y="1739480"/>
            <a:ext cx="1427790" cy="1427790"/>
          </a:xfrm>
          <a:prstGeom prst="rect">
            <a:avLst/>
          </a:prstGeom>
          <a:effectLst>
            <a:glow rad="114300">
              <a:schemeClr val="bg1">
                <a:lumMod val="95000"/>
              </a:schemeClr>
            </a:glow>
          </a:effectLst>
        </p:spPr>
      </p:pic>
      <p:pic>
        <p:nvPicPr>
          <p:cNvPr id="17" name="Graphic 16" descr="Podium">
            <a:extLst>
              <a:ext uri="{FF2B5EF4-FFF2-40B4-BE49-F238E27FC236}">
                <a16:creationId xmlns:a16="http://schemas.microsoft.com/office/drawing/2014/main" id="{0A68A286-2E8A-44D0-82E9-6D53BC1844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03486" y="3620841"/>
            <a:ext cx="1532746" cy="1417754"/>
          </a:xfrm>
          <a:prstGeom prst="rect">
            <a:avLst/>
          </a:prstGeom>
          <a:effectLst>
            <a:glow rad="114300">
              <a:schemeClr val="bg1">
                <a:lumMod val="95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411243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0346" y="533400"/>
            <a:ext cx="1427790" cy="132784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078410" y="5052325"/>
            <a:ext cx="1427790" cy="1327845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9300908-D251-134F-B7FB-FC4E65C1B8D4}"/>
              </a:ext>
            </a:extLst>
          </p:cNvPr>
          <p:cNvSpPr/>
          <p:nvPr/>
        </p:nvSpPr>
        <p:spPr>
          <a:xfrm>
            <a:off x="419375" y="418416"/>
            <a:ext cx="3626152" cy="19176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77BCF3-2C30-1943-826D-6989F2B0EC60}"/>
              </a:ext>
            </a:extLst>
          </p:cNvPr>
          <p:cNvSpPr/>
          <p:nvPr/>
        </p:nvSpPr>
        <p:spPr>
          <a:xfrm>
            <a:off x="4093181" y="1045110"/>
            <a:ext cx="7941455" cy="592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17" indent="-342917"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Jalur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zonasi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diperuntukkan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bagi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peserta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didik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berdomisili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di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dalam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 wilayah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zonasi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.</a:t>
            </a:r>
          </a:p>
          <a:p>
            <a:pPr marL="342917" indent="-342917">
              <a:buFont typeface="+mj-lt"/>
              <a:buAutoNum type="arabicPeriod"/>
            </a:pPr>
            <a:endParaRPr lang="id-ID" sz="1800" dirty="0">
              <a:effectLst/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  <a:p>
            <a:pPr marL="342917" indent="-342917">
              <a:buFont typeface="+mj-lt"/>
              <a:buAutoNum type="arabicPeriod"/>
            </a:pP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Domisili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calon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peserta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didik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sebagaimana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dimaksud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pada point (1)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berdasarkan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alamat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pada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kartu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keluarga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diterbitkan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paling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singkat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1 (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satu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tahun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sebelum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tanggal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pendaftaran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PPDB.</a:t>
            </a:r>
          </a:p>
          <a:p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</a:p>
          <a:p>
            <a:pPr marL="263525" indent="-263525"/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3.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Dalam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hal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Kartu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keluarga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tidak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dimiliki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oleh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calon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peserta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didik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karena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keadaan</a:t>
            </a:r>
            <a:r>
              <a:rPr lang="en-US" sz="1800" b="1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tertentu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maka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dapat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diganti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dengan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surat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keterangan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domisili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diterbitkan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oleh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ketua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rukun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tetangga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atau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ketua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rukun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warga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dilegalisir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oleh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lurah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atau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pejabat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setempat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lain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berwenang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serta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memuat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keterangan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calon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peserta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didik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bersangkutan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telah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berdomisili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paling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singkat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1 (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satu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tahun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sejak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diterbitkannya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surat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keterangan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domisili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.</a:t>
            </a:r>
          </a:p>
          <a:p>
            <a:pPr marL="263525" indent="-263525"/>
            <a:endParaRPr lang="en-US" sz="1800" dirty="0">
              <a:solidFill>
                <a:srgbClr val="000000"/>
              </a:solidFill>
              <a:effectLst/>
              <a:latin typeface="Bookman Old Style" panose="02050604050505020204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  <a:p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4.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Keadaan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tertentu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sebagaimana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dimaksud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pada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ayat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(</a:t>
            </a:r>
            <a:r>
              <a:rPr lang="id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3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meliputi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:</a:t>
            </a:r>
            <a:endParaRPr lang="id-ID" sz="1800" dirty="0">
              <a:effectLst/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  <a:p>
            <a:pPr marL="720725" marR="71120" lvl="0" indent="-277813" algn="just" fontAlgn="base"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bencana</a:t>
            </a:r>
            <a:r>
              <a:rPr lang="en-US" sz="18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US" sz="1800" u="none" strike="noStrike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alam</a:t>
            </a:r>
            <a:r>
              <a:rPr lang="en-US" sz="18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; dan/</a:t>
            </a:r>
            <a:r>
              <a:rPr lang="en-US" sz="1800" u="none" strike="noStrike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atau</a:t>
            </a:r>
            <a:endParaRPr lang="id-ID" sz="1800" u="none" strike="noStrike" dirty="0">
              <a:effectLst/>
              <a:uFill>
                <a:solidFill>
                  <a:srgbClr val="000000"/>
                </a:solidFill>
              </a:uFill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720725" marR="71120" lvl="0" indent="-277813" algn="just" fontAlgn="base"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bencana</a:t>
            </a:r>
            <a:r>
              <a:rPr lang="en-US" sz="18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US" sz="1800" u="none" strike="noStrike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sosial</a:t>
            </a:r>
            <a:endParaRPr lang="id-ID" sz="1800" u="none" strike="noStrike" dirty="0">
              <a:effectLst/>
              <a:uFill>
                <a:solidFill>
                  <a:srgbClr val="000000"/>
                </a:solidFill>
              </a:uFill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342917" indent="-342917">
              <a:buFont typeface="+mj-lt"/>
              <a:buAutoNum type="arabicPeriod"/>
            </a:pPr>
            <a:endParaRPr lang="id-ID" sz="1800" dirty="0">
              <a:effectLst/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  <a:p>
            <a:pPr marL="342917" indent="-342917">
              <a:buFont typeface="+mj-lt"/>
              <a:buAutoNum type="arabicPeriod"/>
            </a:pPr>
            <a:endParaRPr lang="id-ID" sz="1800" dirty="0">
              <a:effectLst/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  <a:p>
            <a:pPr marL="342917" indent="-342917">
              <a:buFont typeface="+mj-lt"/>
              <a:buAutoNum type="arabicPeriod"/>
            </a:pPr>
            <a:endParaRPr lang="en-ID" sz="19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TextBox 14">
            <a:extLst>
              <a:ext uri="{FF2B5EF4-FFF2-40B4-BE49-F238E27FC236}">
                <a16:creationId xmlns:a16="http://schemas.microsoft.com/office/drawing/2014/main" id="{E813A297-2A97-4BA4-B579-1A15B3CB6F1C}"/>
              </a:ext>
            </a:extLst>
          </p:cNvPr>
          <p:cNvSpPr txBox="1"/>
          <p:nvPr/>
        </p:nvSpPr>
        <p:spPr>
          <a:xfrm>
            <a:off x="508000" y="674082"/>
            <a:ext cx="3537527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7200" spc="-91" dirty="0" err="1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 panose="020B0604020202020204" charset="0"/>
              </a:rPr>
              <a:t>Zonasi</a:t>
            </a:r>
            <a:endParaRPr lang="en-US" sz="5400" spc="-91" dirty="0">
              <a:solidFill>
                <a:srgbClr val="FFFFFF"/>
              </a:solidFill>
              <a:effectLst>
                <a:glow rad="127000">
                  <a:schemeClr val="tx1">
                    <a:lumMod val="95000"/>
                    <a:lumOff val="5000"/>
                  </a:schemeClr>
                </a:glow>
              </a:effectLst>
              <a:latin typeface="Muli Bold" panose="020B0604020202020204" charset="0"/>
            </a:endParaRPr>
          </a:p>
          <a:p>
            <a:pPr algn="ctr"/>
            <a:endParaRPr lang="en-ID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li Bold" panose="020B0604020202020204" charset="0"/>
            </a:endParaRP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968E31F6-F0AB-406A-A8ED-082798D11F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50216" y="165190"/>
          <a:ext cx="796925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CorelDRAW" r:id="rId4" imgW="5381052" imgH="5406324" progId="CorelDraw.Graphic.17">
                  <p:embed/>
                </p:oleObj>
              </mc:Choice>
              <mc:Fallback>
                <p:oleObj name="CorelDRAW" r:id="rId4" imgW="5381052" imgH="5406324" progId="CorelDraw.Graphic.17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968E31F6-F0AB-406A-A8ED-082798D11F0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50216" y="165190"/>
                        <a:ext cx="796925" cy="800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30A34D02-64E3-43F9-AFA9-D8F638FFB94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931" y="352780"/>
            <a:ext cx="456460" cy="59818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E17FAC4-DFBB-45DF-A995-EB347BFA2685}"/>
              </a:ext>
            </a:extLst>
          </p:cNvPr>
          <p:cNvSpPr txBox="1"/>
          <p:nvPr/>
        </p:nvSpPr>
        <p:spPr>
          <a:xfrm>
            <a:off x="8748458" y="154664"/>
            <a:ext cx="3293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glow rad="127000">
                    <a:srgbClr val="000000"/>
                  </a:glow>
                </a:effectLst>
              </a:rPr>
              <a:t>DINAS PENDIDIKAN KOTA PEKANBARU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5CE518-3D0E-40E6-8C27-666A13B8BBB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521" y="418416"/>
            <a:ext cx="617217" cy="6266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B23038D-E2AD-46FD-951F-F12E839A65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75" y="2892397"/>
            <a:ext cx="2823850" cy="28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09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8000" y="533400"/>
            <a:ext cx="1427790" cy="132784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877BCF3-2C30-1943-826D-6989F2B0EC60}"/>
              </a:ext>
            </a:extLst>
          </p:cNvPr>
          <p:cNvSpPr/>
          <p:nvPr/>
        </p:nvSpPr>
        <p:spPr>
          <a:xfrm>
            <a:off x="3911601" y="1599156"/>
            <a:ext cx="798305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17" indent="-342917">
              <a:buFont typeface="+mj-lt"/>
              <a:buAutoNum type="arabicPeriod"/>
            </a:pP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Diperuntukkan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bagi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peserta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didik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dari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keluarga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ekonomi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tidak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mampu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dan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penyandang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disabilitas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</a:p>
          <a:p>
            <a:pPr marL="342917" indent="-342917">
              <a:buFont typeface="+mj-lt"/>
              <a:buAutoNum type="arabicPeriod"/>
            </a:pPr>
            <a:endParaRPr lang="en-ID" sz="2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17" indent="-342917">
              <a:buFont typeface="+mj-lt"/>
              <a:buAutoNum type="arabicPeriod"/>
            </a:pP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Dibuktikan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dengan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bukti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keikutsertaan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peserta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didik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dalam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program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penanganan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keluarga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tidak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mampu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dari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Pemerintah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Pusat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atau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Pemerintah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Daerah.</a:t>
            </a:r>
          </a:p>
          <a:p>
            <a:pPr marL="342917" indent="-342917">
              <a:buFont typeface="+mj-lt"/>
              <a:buAutoNum type="arabicPeriod"/>
            </a:pPr>
            <a:endParaRPr lang="en-ID" sz="2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17" indent="-342917">
              <a:buFont typeface="+mj-lt"/>
              <a:buAutoNum type="arabicPeriod"/>
            </a:pP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Merupakan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peserta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didik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yang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berdomisili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di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dalam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dan di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luar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wilayah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zonasi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Sekolah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yang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bersangkutan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en-ID" sz="2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63525" indent="-263525"/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4.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Dalam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hal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calon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peserta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didik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mendaftar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melalui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jalur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afirmasi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melampaui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jumlah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kuota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jalur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afirmasi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maka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penentuan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peserta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didik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dilakukan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dengan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memprioritaskan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jarak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tempat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tinggal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calon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peserta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didik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terdekat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dengan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sekolah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.</a:t>
            </a:r>
            <a:endParaRPr lang="id-ID" sz="2000" dirty="0">
              <a:effectLst/>
              <a:latin typeface="Times New Roman" panose="02020603050405020304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  <a:p>
            <a:pPr marL="342917" indent="-342917">
              <a:buFont typeface="+mj-lt"/>
              <a:buAutoNum type="arabicPeriod"/>
            </a:pPr>
            <a:endParaRPr lang="en-ID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94851-D0B3-3F41-9718-F2E4177DFF83}"/>
              </a:ext>
            </a:extLst>
          </p:cNvPr>
          <p:cNvSpPr/>
          <p:nvPr/>
        </p:nvSpPr>
        <p:spPr>
          <a:xfrm>
            <a:off x="434110" y="2748642"/>
            <a:ext cx="3403600" cy="18926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D2B4B267-3EE8-46D1-9463-60341EFD3445}"/>
              </a:ext>
            </a:extLst>
          </p:cNvPr>
          <p:cNvSpPr txBox="1"/>
          <p:nvPr/>
        </p:nvSpPr>
        <p:spPr>
          <a:xfrm>
            <a:off x="816996" y="3025154"/>
            <a:ext cx="2864375" cy="20416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600" spc="-91" dirty="0" err="1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/>
              </a:rPr>
              <a:t>Afirmasi</a:t>
            </a:r>
            <a:endParaRPr lang="en-US" sz="6600" spc="-91" dirty="0">
              <a:solidFill>
                <a:srgbClr val="FFFFFF"/>
              </a:solidFill>
              <a:effectLst>
                <a:glow rad="127000">
                  <a:schemeClr val="tx1">
                    <a:lumMod val="95000"/>
                    <a:lumOff val="5000"/>
                  </a:schemeClr>
                </a:glow>
              </a:effectLst>
              <a:latin typeface="Muli Bold"/>
            </a:endParaRPr>
          </a:p>
          <a:p>
            <a:pPr algn="ctr"/>
            <a:endParaRPr lang="en-ID" sz="2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4000" spc="-91" dirty="0">
              <a:solidFill>
                <a:srgbClr val="FFFFFF"/>
              </a:solidFill>
              <a:latin typeface="Muli Bold"/>
            </a:endParaRPr>
          </a:p>
        </p:txBody>
      </p:sp>
      <p:pic>
        <p:nvPicPr>
          <p:cNvPr id="11" name="Graphic 10" descr="Business Growth">
            <a:extLst>
              <a:ext uri="{FF2B5EF4-FFF2-40B4-BE49-F238E27FC236}">
                <a16:creationId xmlns:a16="http://schemas.microsoft.com/office/drawing/2014/main" id="{E3640BD2-582E-4850-8840-A50A8ACCD6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8000" y="72622"/>
            <a:ext cx="2975207" cy="29752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6C36414-0E30-42D8-BBAF-637A3265CF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110" y="331245"/>
            <a:ext cx="456460" cy="59818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9C67517-99BB-4396-840B-3725B267BB57}"/>
              </a:ext>
            </a:extLst>
          </p:cNvPr>
          <p:cNvSpPr txBox="1"/>
          <p:nvPr/>
        </p:nvSpPr>
        <p:spPr>
          <a:xfrm>
            <a:off x="9415855" y="331245"/>
            <a:ext cx="203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glow rad="127000">
                    <a:srgbClr val="000000"/>
                  </a:glow>
                </a:effectLst>
              </a:rPr>
              <a:t>DINAS PENDIDIKAN KOTA PEKANBARU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6FC3213-8B13-433E-B0B7-17808F4816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794" y="331245"/>
            <a:ext cx="617217" cy="62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596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8000" y="533400"/>
            <a:ext cx="1427790" cy="132784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078410" y="5052325"/>
            <a:ext cx="1427790" cy="132784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877BCF3-2C30-1943-826D-6989F2B0EC60}"/>
              </a:ext>
            </a:extLst>
          </p:cNvPr>
          <p:cNvSpPr/>
          <p:nvPr/>
        </p:nvSpPr>
        <p:spPr>
          <a:xfrm>
            <a:off x="367313" y="1659255"/>
            <a:ext cx="7751451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17" lvl="0" indent="-342917">
              <a:spcAft>
                <a:spcPts val="900"/>
              </a:spcAft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Jalur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perpindahan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tugas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orang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tua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wali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ditujukan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bagi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calon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peserta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didik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berdomisili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di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luar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zonasi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Sekolah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bersangkutan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lang="id-ID" sz="2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17" indent="-342917">
              <a:spcAft>
                <a:spcPts val="900"/>
              </a:spcAft>
              <a:buFont typeface="+mj-lt"/>
              <a:buAutoNum type="arabicPeriod"/>
            </a:pP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Dibuktikan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dengan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surat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penugasan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dari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instansi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lembaga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kantor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atau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perusahaan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yang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mempekerjakan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 </a:t>
            </a:r>
            <a:endParaRPr lang="id-ID" sz="2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17" lvl="0" indent="-342917">
              <a:spcAft>
                <a:spcPts val="900"/>
              </a:spcAft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Melampirkan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surat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keterangan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domisili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dari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RT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dan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RW yang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dilegalisir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oleh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lurah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  <a:endParaRPr lang="id-ID" sz="2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17" indent="-342917">
              <a:spcAft>
                <a:spcPts val="900"/>
              </a:spcAft>
              <a:buFont typeface="+mj-lt"/>
              <a:buAutoNum type="arabicPeriod"/>
            </a:pP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Dapat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digunakan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untuk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anak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guru</a:t>
            </a:r>
            <a:r>
              <a:rPr lang="id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yang bertugas di sekolah tersebut.</a:t>
            </a:r>
            <a:endParaRPr lang="en-US" sz="2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17" indent="-342917">
              <a:spcAft>
                <a:spcPts val="900"/>
              </a:spcAft>
              <a:buFont typeface="+mj-lt"/>
              <a:buAutoNum type="arabicPeriod"/>
            </a:pP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Penentuan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peserta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didik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dalam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jalur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perpindahan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tugas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orangtua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wali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diprioritaskan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pada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jarak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tempat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tinggal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calon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peserta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didik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terdekat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dengan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sekolah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.</a:t>
            </a:r>
            <a:endParaRPr lang="id-ID" sz="2000" dirty="0">
              <a:effectLst/>
              <a:latin typeface="Times New Roman" panose="02020603050405020304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  <a:p>
            <a:pPr marL="342917" indent="-342917">
              <a:spcAft>
                <a:spcPts val="900"/>
              </a:spcAft>
              <a:buFont typeface="+mj-lt"/>
              <a:buAutoNum type="arabicPeriod"/>
            </a:pPr>
            <a:endParaRPr lang="en-ID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ID" sz="1600" dirty="0">
              <a:latin typeface="Century Gothic" panose="020B0502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81BCD1-A490-BC46-98E4-DB88E0052275}"/>
              </a:ext>
            </a:extLst>
          </p:cNvPr>
          <p:cNvSpPr/>
          <p:nvPr/>
        </p:nvSpPr>
        <p:spPr>
          <a:xfrm>
            <a:off x="8124783" y="343573"/>
            <a:ext cx="3838491" cy="16696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" name="Graphic 4" descr="Family with boy">
            <a:extLst>
              <a:ext uri="{FF2B5EF4-FFF2-40B4-BE49-F238E27FC236}">
                <a16:creationId xmlns:a16="http://schemas.microsoft.com/office/drawing/2014/main" id="{6F938184-98DE-4BD2-A770-2AE6B824B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1859" y="3883925"/>
            <a:ext cx="2336800" cy="2336800"/>
          </a:xfrm>
          <a:prstGeom prst="rect">
            <a:avLst/>
          </a:prstGeom>
        </p:spPr>
      </p:pic>
      <p:sp>
        <p:nvSpPr>
          <p:cNvPr id="11" name="TextBox 14">
            <a:extLst>
              <a:ext uri="{FF2B5EF4-FFF2-40B4-BE49-F238E27FC236}">
                <a16:creationId xmlns:a16="http://schemas.microsoft.com/office/drawing/2014/main" id="{A7CFFB7C-2A0F-41C1-A62F-734F07F347B4}"/>
              </a:ext>
            </a:extLst>
          </p:cNvPr>
          <p:cNvSpPr txBox="1"/>
          <p:nvPr/>
        </p:nvSpPr>
        <p:spPr>
          <a:xfrm>
            <a:off x="8124783" y="496396"/>
            <a:ext cx="3832472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400" spc="-91" dirty="0" err="1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/>
              </a:rPr>
              <a:t>Perpindahan</a:t>
            </a:r>
            <a:r>
              <a:rPr lang="en-US" sz="4400" spc="-91" dirty="0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/>
              </a:rPr>
              <a:t> Orang </a:t>
            </a:r>
            <a:r>
              <a:rPr lang="en-US" sz="4400" spc="-91" dirty="0" err="1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/>
              </a:rPr>
              <a:t>Tua</a:t>
            </a:r>
            <a:r>
              <a:rPr lang="en-US" sz="4400" spc="-91" dirty="0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/>
              </a:rPr>
              <a:t>/</a:t>
            </a:r>
            <a:r>
              <a:rPr lang="en-US" sz="4400" spc="-91" dirty="0" err="1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/>
              </a:rPr>
              <a:t>Wali</a:t>
            </a:r>
            <a:endParaRPr lang="en-US" sz="4400" spc="-91" dirty="0">
              <a:solidFill>
                <a:srgbClr val="FFFFFF"/>
              </a:solidFill>
              <a:effectLst>
                <a:glow rad="127000">
                  <a:schemeClr val="tx1">
                    <a:lumMod val="95000"/>
                    <a:lumOff val="5000"/>
                  </a:schemeClr>
                </a:glow>
              </a:effectLst>
              <a:latin typeface="Muli Bold"/>
            </a:endParaRPr>
          </a:p>
          <a:p>
            <a:pPr algn="ctr"/>
            <a:endParaRPr lang="en-ID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4000" spc="-91" dirty="0">
              <a:solidFill>
                <a:srgbClr val="FFFFFF"/>
              </a:solidFill>
              <a:latin typeface="Muli Bold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DDEA008-9E64-46BA-BFAB-07A917AAC1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45" y="210234"/>
            <a:ext cx="456460" cy="59818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CB7805D-AD53-4F4E-8649-4451453EBE8B}"/>
              </a:ext>
            </a:extLst>
          </p:cNvPr>
          <p:cNvSpPr txBox="1"/>
          <p:nvPr/>
        </p:nvSpPr>
        <p:spPr>
          <a:xfrm>
            <a:off x="1513490" y="210234"/>
            <a:ext cx="2774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glow rad="127000">
                    <a:srgbClr val="000000"/>
                  </a:glow>
                </a:effectLst>
              </a:rPr>
              <a:t>DINAS PENDIDIKAN KOTA PEKANBARU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3FAF183-BE28-4E00-B9CC-5F8757D4785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29" y="210234"/>
            <a:ext cx="617217" cy="62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863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8000" y="533400"/>
            <a:ext cx="1427790" cy="132784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078410" y="5052325"/>
            <a:ext cx="1427790" cy="132784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3623AA9-4477-344A-87D0-8C1CC8DA8211}"/>
              </a:ext>
            </a:extLst>
          </p:cNvPr>
          <p:cNvSpPr/>
          <p:nvPr/>
        </p:nvSpPr>
        <p:spPr>
          <a:xfrm>
            <a:off x="234745" y="1273494"/>
            <a:ext cx="6839895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17" indent="-342917">
              <a:spcAft>
                <a:spcPts val="1200"/>
              </a:spcAft>
              <a:buFont typeface="+mj-lt"/>
              <a:buAutoNum type="arabicPeriod"/>
            </a:pP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Ditentukan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berdasarkan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</a:p>
          <a:p>
            <a:pPr marL="715963" lvl="1" indent="-369888">
              <a:spcAft>
                <a:spcPts val="1200"/>
              </a:spcAft>
              <a:buAutoNum type="alphaLcPeriod"/>
            </a:pP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hasil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perlombaan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dan/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atau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penghargaan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bidang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akademik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maupun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non-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akademik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pada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tingkat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internasional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tingkat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nasional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tingkat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provinsi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, dan/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atau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tingkat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kabupaten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/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kota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endParaRPr lang="id-ID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715963" lvl="1" indent="-369888">
              <a:spcAft>
                <a:spcPts val="1200"/>
              </a:spcAft>
              <a:buFontTx/>
              <a:buAutoNum type="alphaLcPeriod"/>
            </a:pP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Memiliki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sertifikat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/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surat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keterangan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juara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umum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1, 2, dan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atau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3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berdasarkan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nilai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rapor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5 semester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terakhir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dari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sekolah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asal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id-ID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04815" indent="-304815">
              <a:spcAft>
                <a:spcPts val="1200"/>
              </a:spcAft>
              <a:buFont typeface="+mj-lt"/>
              <a:buAutoNum type="arabicPeriod"/>
            </a:pP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Bukti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prestasi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diterbitkan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paling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singkat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6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bulan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dan paling lama 3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tahun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sejak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tanggal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pendaftaran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PPDB. </a:t>
            </a:r>
            <a:endParaRPr lang="id-ID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04815" lvl="0" indent="-304815"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Peserta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didik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yang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masuk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melalui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jalur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prestasi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d-ID" sz="2000" dirty="0">
                <a:latin typeface="Verdana" panose="020B0604030504040204" pitchFamily="34" charset="0"/>
                <a:ea typeface="Verdana" panose="020B0604030504040204" pitchFamily="34" charset="0"/>
              </a:rPr>
              <a:t>dapat mendaftar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di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luar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zonasi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Sekolah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yang </a:t>
            </a:r>
            <a:r>
              <a:rPr lang="id-ID" sz="2000" dirty="0">
                <a:latin typeface="Verdana" panose="020B0604030504040204" pitchFamily="34" charset="0"/>
                <a:ea typeface="Verdana" panose="020B0604030504040204" pitchFamily="34" charset="0"/>
              </a:rPr>
              <a:t>ditentukan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dengan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2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pilihan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sekolah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en-ID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1200"/>
              </a:spcAft>
            </a:pPr>
            <a:endParaRPr lang="en-ID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04815" indent="-304815">
              <a:buFont typeface="+mj-lt"/>
              <a:buAutoNum type="arabicPeriod"/>
            </a:pPr>
            <a:endParaRPr lang="en-ID" sz="2000" dirty="0">
              <a:latin typeface="Century Gothic" panose="020B0502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A2DAF0-5ADE-D045-BBB0-7505E49BDE48}"/>
              </a:ext>
            </a:extLst>
          </p:cNvPr>
          <p:cNvSpPr/>
          <p:nvPr/>
        </p:nvSpPr>
        <p:spPr>
          <a:xfrm>
            <a:off x="7548000" y="3429000"/>
            <a:ext cx="4409255" cy="3082636"/>
          </a:xfrm>
          <a:prstGeom prst="rect">
            <a:avLst/>
          </a:prstGeom>
          <a:solidFill>
            <a:srgbClr val="F20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CC010629-54AC-4615-B2DE-02F473A9063A}"/>
              </a:ext>
            </a:extLst>
          </p:cNvPr>
          <p:cNvSpPr txBox="1"/>
          <p:nvPr/>
        </p:nvSpPr>
        <p:spPr>
          <a:xfrm>
            <a:off x="8100758" y="4180227"/>
            <a:ext cx="353848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000" spc="-91" dirty="0" err="1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/>
              </a:rPr>
              <a:t>Prestasi</a:t>
            </a:r>
            <a:endParaRPr lang="en-US" sz="4000" spc="-91" dirty="0">
              <a:solidFill>
                <a:srgbClr val="FFFFFF"/>
              </a:solidFill>
              <a:effectLst>
                <a:glow rad="127000">
                  <a:schemeClr val="tx1">
                    <a:lumMod val="95000"/>
                    <a:lumOff val="5000"/>
                  </a:schemeClr>
                </a:glow>
              </a:effectLst>
              <a:latin typeface="Muli Bold"/>
            </a:endParaRPr>
          </a:p>
          <a:p>
            <a:pPr algn="ctr"/>
            <a:endParaRPr lang="en-ID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Graphic 3" descr="Podium">
            <a:extLst>
              <a:ext uri="{FF2B5EF4-FFF2-40B4-BE49-F238E27FC236}">
                <a16:creationId xmlns:a16="http://schemas.microsoft.com/office/drawing/2014/main" id="{3A750FC1-B8E2-4511-8EE5-9767209A24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24572" y="477830"/>
            <a:ext cx="3065491" cy="28355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419EC4A-ECFE-4137-9731-74D35C6C84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45" y="210234"/>
            <a:ext cx="456460" cy="5981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9542846-4196-4EE8-ADB7-C2A5CF9608E2}"/>
              </a:ext>
            </a:extLst>
          </p:cNvPr>
          <p:cNvSpPr txBox="1"/>
          <p:nvPr/>
        </p:nvSpPr>
        <p:spPr>
          <a:xfrm>
            <a:off x="1513490" y="210234"/>
            <a:ext cx="3065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glow rad="127000">
                    <a:srgbClr val="000000"/>
                  </a:glow>
                </a:effectLst>
              </a:rPr>
              <a:t>DINAS PENDIDIKAN KOTA PEKANBARU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73287D4-DC1D-40A5-BCBA-BA9E545B6C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29" y="210234"/>
            <a:ext cx="617217" cy="6266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523DD1-8297-4D52-8D2E-8AB586D2BA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782" y="836928"/>
            <a:ext cx="1427790" cy="229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425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8000" y="533400"/>
            <a:ext cx="1427790" cy="132784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078410" y="5052325"/>
            <a:ext cx="1427790" cy="132784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3623AA9-4477-344A-87D0-8C1CC8DA8211}"/>
              </a:ext>
            </a:extLst>
          </p:cNvPr>
          <p:cNvSpPr/>
          <p:nvPr/>
        </p:nvSpPr>
        <p:spPr>
          <a:xfrm>
            <a:off x="508000" y="1179731"/>
            <a:ext cx="6924964" cy="5524589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marL="342917" indent="-342917">
              <a:spcAft>
                <a:spcPts val="1200"/>
              </a:spcAft>
              <a:buFont typeface="+mj-lt"/>
              <a:buAutoNum type="arabicPeriod"/>
            </a:pPr>
            <a:endParaRPr lang="en-ID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720725" indent="-457200" algn="ctr">
              <a:spcAft>
                <a:spcPts val="1200"/>
              </a:spcAft>
            </a:pP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Prestasi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ditentukan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berdasarkan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</a:p>
          <a:p>
            <a:pPr marL="360363" lvl="2" indent="-360363" algn="just" fontAlgn="base">
              <a:lnSpc>
                <a:spcPct val="150000"/>
              </a:lnSpc>
              <a:spcAft>
                <a:spcPts val="0"/>
              </a:spcAft>
              <a:buFont typeface="+mj-lt"/>
              <a:buAutoNum type="alphaLcPeriod"/>
            </a:pP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Nilai Akhir (NA)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berdasarkan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skor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atau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poin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prestasi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diperoleh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id-ID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peserta didik;</a:t>
            </a:r>
            <a:endParaRPr lang="id-ID" sz="1800" dirty="0">
              <a:effectLst/>
              <a:latin typeface="Bookman Old Style" panose="02050604050505020204" pitchFamily="18" charset="0"/>
              <a:ea typeface="Arial" panose="020B0604020202020204" pitchFamily="34" charset="0"/>
              <a:cs typeface="Bookman Old Style" panose="02050604050505020204" pitchFamily="18" charset="0"/>
            </a:endParaRPr>
          </a:p>
          <a:p>
            <a:pPr marL="360363" lvl="2" indent="-360363" algn="just" fontAlgn="base">
              <a:lnSpc>
                <a:spcPct val="150000"/>
              </a:lnSpc>
              <a:spcAft>
                <a:spcPts val="0"/>
              </a:spcAft>
              <a:buFont typeface="+mj-lt"/>
              <a:buAutoNum type="alphaLcPeriod"/>
            </a:pPr>
            <a:r>
              <a:rPr lang="id-ID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Prestasi yang diraih calon peserta didik yang mewakili tingkat internasional, nasional, provinsi dan kota bidang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Olahraga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(O2SN,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Kejurda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Provinsi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Kejurnas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POPDA, PORWIL, P</a:t>
            </a:r>
            <a:r>
              <a:rPr lang="id-ID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OPNAS, P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ON</a:t>
            </a:r>
            <a:r>
              <a:rPr lang="id-ID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ASEAN GAMES, SEA GAMES, dan OLIMPIADE INTERNASIONAL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),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Olimpiade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Mata Pelajaran (OSN</a:t>
            </a:r>
            <a:r>
              <a:rPr lang="id-ID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FLS, OPSI),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MTQ dan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Kreatifitas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Seni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( FLS2N )</a:t>
            </a:r>
            <a:r>
              <a:rPr lang="id-ID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;</a:t>
            </a:r>
            <a:endParaRPr lang="id-ID" sz="1800" dirty="0">
              <a:effectLst/>
              <a:latin typeface="Bookman Old Style" panose="02050604050505020204" pitchFamily="18" charset="0"/>
              <a:ea typeface="Arial" panose="020B0604020202020204" pitchFamily="34" charset="0"/>
              <a:cs typeface="Bookman Old Style" panose="02050604050505020204" pitchFamily="18" charset="0"/>
            </a:endParaRPr>
          </a:p>
          <a:p>
            <a:pPr>
              <a:spcAft>
                <a:spcPts val="1200"/>
              </a:spcAft>
            </a:pPr>
            <a:endParaRPr lang="en-ID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04815" indent="-304815">
              <a:buFont typeface="+mj-lt"/>
              <a:buAutoNum type="arabicPeriod"/>
            </a:pPr>
            <a:endParaRPr lang="en-ID" sz="2000" dirty="0">
              <a:latin typeface="Century Gothic" panose="020B0502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A2DAF0-5ADE-D045-BBB0-7505E49BDE48}"/>
              </a:ext>
            </a:extLst>
          </p:cNvPr>
          <p:cNvSpPr/>
          <p:nvPr/>
        </p:nvSpPr>
        <p:spPr>
          <a:xfrm>
            <a:off x="7548000" y="3429000"/>
            <a:ext cx="4644000" cy="3402000"/>
          </a:xfrm>
          <a:prstGeom prst="rect">
            <a:avLst/>
          </a:prstGeom>
          <a:solidFill>
            <a:srgbClr val="F20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CC010629-54AC-4615-B2DE-02F473A9063A}"/>
              </a:ext>
            </a:extLst>
          </p:cNvPr>
          <p:cNvSpPr txBox="1"/>
          <p:nvPr/>
        </p:nvSpPr>
        <p:spPr>
          <a:xfrm>
            <a:off x="8118764" y="3581339"/>
            <a:ext cx="3520477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000" spc="-91" dirty="0" err="1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/>
              </a:rPr>
              <a:t>Prestasi</a:t>
            </a:r>
            <a:endParaRPr lang="en-US" sz="4000" spc="-91" dirty="0">
              <a:solidFill>
                <a:srgbClr val="FFFFFF"/>
              </a:solidFill>
              <a:effectLst>
                <a:glow rad="127000">
                  <a:schemeClr val="tx1">
                    <a:lumMod val="95000"/>
                    <a:lumOff val="5000"/>
                  </a:schemeClr>
                </a:glow>
              </a:effectLst>
              <a:latin typeface="Muli Bold"/>
            </a:endParaRPr>
          </a:p>
          <a:p>
            <a:pPr algn="ctr"/>
            <a:endParaRPr lang="en-ID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Graphic 3" descr="Podium">
            <a:extLst>
              <a:ext uri="{FF2B5EF4-FFF2-40B4-BE49-F238E27FC236}">
                <a16:creationId xmlns:a16="http://schemas.microsoft.com/office/drawing/2014/main" id="{3A750FC1-B8E2-4511-8EE5-9767209A24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24572" y="450121"/>
            <a:ext cx="3065491" cy="28355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419EC4A-ECFE-4137-9731-74D35C6C84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45" y="210234"/>
            <a:ext cx="456460" cy="5981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9542846-4196-4EE8-ADB7-C2A5CF9608E2}"/>
              </a:ext>
            </a:extLst>
          </p:cNvPr>
          <p:cNvSpPr txBox="1"/>
          <p:nvPr/>
        </p:nvSpPr>
        <p:spPr>
          <a:xfrm>
            <a:off x="1513490" y="210234"/>
            <a:ext cx="2749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glow rad="127000">
                    <a:srgbClr val="000000"/>
                  </a:glow>
                </a:effectLst>
              </a:rPr>
              <a:t>DINAS PENDIDIKAN KOTA PEKANBARU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73287D4-DC1D-40A5-BCBA-BA9E545B6C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29" y="210234"/>
            <a:ext cx="617217" cy="6266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523DD1-8297-4D52-8D2E-8AB586D2BA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906" y="4258447"/>
            <a:ext cx="1427790" cy="229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64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9818" y="110836"/>
            <a:ext cx="11222181" cy="56173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KETENTUAN PENDAFTARAN PPDB ONLINE</a:t>
            </a:r>
            <a:endParaRPr lang="id-ID" sz="3600" dirty="0"/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US" sz="1800" dirty="0">
                <a:effectLst/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Calon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peserta</a:t>
            </a:r>
            <a:r>
              <a:rPr lang="en-US" sz="1800" dirty="0">
                <a:effectLst/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didik</a:t>
            </a:r>
            <a:r>
              <a:rPr lang="en-US" sz="1800" dirty="0">
                <a:effectLst/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mendaftar</a:t>
            </a:r>
            <a:r>
              <a:rPr lang="en-US" sz="1800" dirty="0"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secara</a:t>
            </a:r>
            <a:r>
              <a:rPr lang="en-US" sz="1800" dirty="0"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online </a:t>
            </a:r>
            <a:r>
              <a:rPr lang="en-US" sz="1800" dirty="0" err="1"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dengan</a:t>
            </a:r>
            <a:r>
              <a:rPr lang="en-US" sz="1800" dirty="0"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hanya</a:t>
            </a:r>
            <a:r>
              <a:rPr lang="en-US" sz="1800" dirty="0">
                <a:effectLst/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dapat</a:t>
            </a:r>
            <a:r>
              <a:rPr lang="en-US" sz="1800" dirty="0">
                <a:effectLst/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memilih</a:t>
            </a:r>
            <a:r>
              <a:rPr lang="en-US" sz="1800" dirty="0">
                <a:effectLst/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1 (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satu</a:t>
            </a:r>
            <a:r>
              <a:rPr lang="en-US" sz="1800" dirty="0">
                <a:effectLst/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jalur</a:t>
            </a:r>
            <a:r>
              <a:rPr lang="en-US" sz="1800" dirty="0">
                <a:effectLst/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dari</a:t>
            </a:r>
            <a:r>
              <a:rPr lang="en-US" sz="1800" dirty="0">
                <a:effectLst/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4 (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empat</a:t>
            </a:r>
            <a:r>
              <a:rPr lang="en-US" sz="1800" dirty="0">
                <a:effectLst/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jalur</a:t>
            </a:r>
            <a:r>
              <a:rPr lang="id-ID" sz="1800" dirty="0">
                <a:effectLst/>
                <a:latin typeface="Bookman Old Style" panose="020506040505050202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pendaftaran PPDB</a:t>
            </a:r>
            <a:r>
              <a:rPr lang="id-ID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;</a:t>
            </a:r>
            <a:endParaRPr lang="id-ID" sz="1800" dirty="0">
              <a:effectLst/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Pendaftaran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hanya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dapat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dilakukan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1 kali dan di 1 </a:t>
            </a:r>
            <a:r>
              <a:rPr lang="en-US" sz="1800" b="1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sekolah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kecuali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jalur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prestasi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dapat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memilih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2 (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dua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sekolah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serta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tidak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dapat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melakukan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perubahan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pilihan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id-ID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;</a:t>
            </a:r>
            <a:endParaRPr lang="id-ID" sz="1800" dirty="0">
              <a:effectLst/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Melakukan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cabut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berkas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sama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dengan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id-ID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meng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undur</a:t>
            </a:r>
            <a:r>
              <a:rPr lang="id-ID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kan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diri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pada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sistem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pelaksanaan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PPDB</a:t>
            </a:r>
            <a:r>
              <a:rPr lang="id-ID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sistem </a:t>
            </a:r>
            <a:r>
              <a:rPr lang="id-ID" sz="1800" i="1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online</a:t>
            </a:r>
            <a:r>
              <a:rPr lang="id-ID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atau dalam jaringan (daring);</a:t>
            </a:r>
            <a:endParaRPr lang="id-ID" sz="1800" dirty="0">
              <a:effectLst/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Siswa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sudah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mendaftar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di salah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satu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jalur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tidak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dapat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mendaftar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ke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jalur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lainnya</a:t>
            </a:r>
            <a:r>
              <a:rPr lang="id-ID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en-US" sz="1800" dirty="0">
              <a:effectLst/>
              <a:latin typeface="Bookman Old Style" panose="0205060405050502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arenR"/>
            </a:pP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Jika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jarak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tempat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tinggal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calon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peserta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didik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dengan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Sekolah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sama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</a:t>
            </a:r>
            <a:r>
              <a:rPr lang="id-ID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maka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Bookman Old Style" panose="02050604050505020204" pitchFamily="18" charset="0"/>
              </a:rPr>
              <a:t>seleksi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Bookman Old Style" panose="02050604050505020204" pitchFamily="18" charset="0"/>
              </a:rPr>
              <a:t>pemenuhan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Bookman Old Style" panose="02050604050505020204" pitchFamily="18" charset="0"/>
              </a:rPr>
              <a:t>kuota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Bookman Old Style" panose="02050604050505020204" pitchFamily="18" charset="0"/>
              </a:rPr>
              <a:t>/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Bookman Old Style" panose="02050604050505020204" pitchFamily="18" charset="0"/>
              </a:rPr>
              <a:t>daya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Bookman Old Style" panose="02050604050505020204" pitchFamily="18" charset="0"/>
              </a:rPr>
              <a:t>tampung</a:t>
            </a:r>
            <a:r>
              <a:rPr lang="en-US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Bookman Old Style" panose="02050604050505020204" pitchFamily="18" charset="0"/>
              </a:rPr>
              <a:t> </a:t>
            </a:r>
            <a:r>
              <a:rPr lang="id-ID" sz="1800" dirty="0">
                <a:effectLst/>
                <a:latin typeface="Bookman Old Style" panose="02050604050505020204" pitchFamily="18" charset="0"/>
                <a:ea typeface="Arial" panose="020B0604020202020204" pitchFamily="34" charset="0"/>
                <a:cs typeface="Bookman Old Style" panose="02050604050505020204" pitchFamily="18" charset="0"/>
              </a:rPr>
              <a:t>terakhir menggunakan usia peserta didik yang lebih tua berdasarkan surat keterangan lahir atau akta kelahiran). </a:t>
            </a:r>
            <a:endParaRPr lang="en-US" sz="1800" dirty="0">
              <a:effectLst/>
              <a:latin typeface="Bookman Old Style" panose="02050604050505020204" pitchFamily="18" charset="0"/>
              <a:ea typeface="Arial" panose="020B0604020202020204" pitchFamily="34" charset="0"/>
              <a:cs typeface="Bookman Old Style" panose="020506040505050202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arenR"/>
            </a:pPr>
            <a:endParaRPr lang="id-ID" sz="1800" dirty="0">
              <a:effectLst/>
              <a:latin typeface="Bookman Old Style" panose="02050604050505020204" pitchFamily="18" charset="0"/>
              <a:ea typeface="Arial" panose="020B0604020202020204" pitchFamily="34" charset="0"/>
              <a:cs typeface="Bookman Old Style" panose="020506040505050202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</a:pPr>
            <a:endParaRPr lang="id-ID" sz="1800" dirty="0">
              <a:effectLst/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514350" indent="-514350">
              <a:buAutoNum type="arabicPeriod"/>
            </a:pPr>
            <a:endParaRPr lang="id-ID" sz="3600" dirty="0"/>
          </a:p>
          <a:p>
            <a:pPr marL="0" indent="0">
              <a:buNone/>
            </a:pPr>
            <a:endParaRPr lang="id-ID" sz="3600" dirty="0"/>
          </a:p>
          <a:p>
            <a:pPr marL="514350" indent="-514350">
              <a:buAutoNum type="arabicPeriod"/>
            </a:pPr>
            <a:endParaRPr lang="id-ID" sz="3600" dirty="0"/>
          </a:p>
        </p:txBody>
      </p:sp>
      <p:sp>
        <p:nvSpPr>
          <p:cNvPr id="4" name="Rectangle 3"/>
          <p:cNvSpPr/>
          <p:nvPr/>
        </p:nvSpPr>
        <p:spPr>
          <a:xfrm>
            <a:off x="3048000" y="28288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90E00B-2837-447C-A8DC-750290C0AB8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491" y="5181600"/>
            <a:ext cx="3224557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364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342" y="987345"/>
            <a:ext cx="11179925" cy="640080"/>
          </a:xfrm>
        </p:spPr>
        <p:txBody>
          <a:bodyPr>
            <a:normAutofit fontScale="90000"/>
          </a:bodyPr>
          <a:lstStyle/>
          <a:p>
            <a:r>
              <a:rPr lang="id-ID" dirty="0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PELAKSANAAN PPDB</a:t>
            </a:r>
            <a:r>
              <a:rPr lang="en-US" dirty="0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DILAKSANAKAN </a:t>
            </a:r>
            <a:br>
              <a:rPr lang="en-US" dirty="0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dirty="0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FULL ONLINE</a:t>
            </a:r>
            <a:br>
              <a:rPr lang="en-US" dirty="0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id-ID" dirty="0">
              <a:solidFill>
                <a:srgbClr val="FFFF00"/>
              </a:solidFill>
              <a:effectLst>
                <a:glow rad="127000">
                  <a:schemeClr val="tx1">
                    <a:lumMod val="95000"/>
                    <a:lumOff val="5000"/>
                  </a:schemeClr>
                </a:glo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0564" y="1811857"/>
            <a:ext cx="11470871" cy="4491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4000"/>
              </a:lnSpc>
              <a:spcAft>
                <a:spcPts val="0"/>
              </a:spcAft>
              <a:buFont typeface="+mj-lt"/>
              <a:buAutoNum type="arabicPeriod"/>
            </a:pPr>
            <a:r>
              <a:rPr lang="id-ID" sz="23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Jadwal Penerimaan Peserta Didik Baru Tingkat TK/SD dan SMP Negeri adalah sebagai berikut:</a:t>
            </a:r>
          </a:p>
          <a:p>
            <a:pPr marL="898525" lvl="1" indent="-441325">
              <a:lnSpc>
                <a:spcPct val="114000"/>
              </a:lnSpc>
              <a:spcAft>
                <a:spcPts val="0"/>
              </a:spcAft>
              <a:buSzPct val="100000"/>
              <a:buFont typeface="+mj-lt"/>
              <a:buAutoNum type="alphaLcPeriod"/>
              <a:tabLst>
                <a:tab pos="3763963" algn="l"/>
              </a:tabLst>
            </a:pP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Pendaftaran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	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 Tanggal 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0</a:t>
            </a:r>
            <a:r>
              <a:rPr lang="en-US" sz="2300" spc="-5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5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Ju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 s.d </a:t>
            </a:r>
            <a:r>
              <a:rPr lang="en-US" sz="2300" spc="-5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10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Ju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 202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</a:t>
            </a:r>
            <a:endParaRPr lang="id-ID" sz="2300" spc="-5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898525" lvl="1" indent="-441325">
              <a:lnSpc>
                <a:spcPct val="114000"/>
              </a:lnSpc>
              <a:spcAft>
                <a:spcPts val="0"/>
              </a:spcAft>
              <a:buSzPct val="100000"/>
              <a:buFont typeface="+mj-lt"/>
              <a:buAutoNum type="alphaLcPeriod"/>
              <a:tabLst>
                <a:tab pos="3763963" algn="l"/>
              </a:tabLst>
            </a:pP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Waktu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	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 </a:t>
            </a:r>
            <a:r>
              <a:rPr lang="en-US" sz="2300" spc="-5" dirty="0" err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dimulai</a:t>
            </a:r>
            <a:r>
              <a:rPr lang="en-US" sz="2300" spc="-5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spc="-5" dirty="0" err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pukul</a:t>
            </a:r>
            <a:r>
              <a:rPr lang="en-US" sz="2300" spc="-5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08.00 WIB</a:t>
            </a:r>
            <a:endParaRPr lang="id-ID" sz="2300" spc="-5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898525" lvl="1" indent="-441325">
              <a:lnSpc>
                <a:spcPct val="114000"/>
              </a:lnSpc>
              <a:spcAft>
                <a:spcPts val="0"/>
              </a:spcAft>
              <a:buSzPct val="100000"/>
              <a:buFont typeface="+mj-lt"/>
              <a:buAutoNum type="alphaLcPeriod"/>
              <a:tabLst>
                <a:tab pos="3763963" algn="l"/>
              </a:tabLst>
            </a:pP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Pengumuman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	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 Tanggal </a:t>
            </a:r>
            <a:r>
              <a:rPr lang="en-US" sz="2300" spc="-5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12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Juli 202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pukul 08.00 WIB</a:t>
            </a:r>
          </a:p>
          <a:p>
            <a:pPr marL="898525" lvl="1" indent="-441325">
              <a:lnSpc>
                <a:spcPct val="114000"/>
              </a:lnSpc>
              <a:spcAft>
                <a:spcPts val="0"/>
              </a:spcAft>
              <a:buSzPct val="100000"/>
              <a:buFont typeface="+mj-lt"/>
              <a:buAutoNum type="alphaLcPeriod"/>
              <a:tabLst>
                <a:tab pos="3763963" algn="l"/>
              </a:tabLst>
            </a:pP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Pendaftaran ulang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	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 Tanggal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13 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s.d 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15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Juli 202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</a:t>
            </a:r>
            <a:endParaRPr lang="id-ID" sz="2300" spc="-5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898525" lvl="1" indent="-441325">
              <a:lnSpc>
                <a:spcPct val="114000"/>
              </a:lnSpc>
              <a:spcAft>
                <a:spcPts val="0"/>
              </a:spcAft>
              <a:buSzPct val="100000"/>
              <a:buFont typeface="+mj-lt"/>
              <a:buAutoNum type="alphaLcPeriod"/>
              <a:tabLst>
                <a:tab pos="3763963" algn="l"/>
              </a:tabLst>
            </a:pP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Waktu	: 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08.00 s.d 12.00 WIB</a:t>
            </a:r>
          </a:p>
          <a:p>
            <a:pPr marL="898525" lvl="1" indent="-441325">
              <a:lnSpc>
                <a:spcPct val="114000"/>
              </a:lnSpc>
              <a:spcAft>
                <a:spcPts val="0"/>
              </a:spcAft>
              <a:buSzPct val="100000"/>
              <a:buFont typeface="+mj-lt"/>
              <a:buAutoNum type="alphaLcPeriod"/>
              <a:tabLst>
                <a:tab pos="3763963" algn="l"/>
              </a:tabLst>
            </a:pP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Awal tahun ajaran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	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 Tanggal 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19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Juli 202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</a:t>
            </a:r>
            <a:endParaRPr lang="id-ID" sz="2300" spc="-5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898525" lvl="1" indent="-441325">
              <a:lnSpc>
                <a:spcPct val="114000"/>
              </a:lnSpc>
              <a:spcAft>
                <a:spcPts val="0"/>
              </a:spcAft>
              <a:buSzPct val="100000"/>
              <a:buFont typeface="+mj-lt"/>
              <a:buAutoNum type="alphaLcPeriod"/>
              <a:tabLst>
                <a:tab pos="3763963" algn="l"/>
              </a:tabLst>
            </a:pPr>
            <a:r>
              <a:rPr lang="id-ID" sz="2300" spc="-5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MPLS (untuk SMP)</a:t>
            </a:r>
            <a:r>
              <a:rPr lang="en-US" sz="2300" spc="-5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	</a:t>
            </a:r>
            <a:r>
              <a:rPr lang="id-ID" sz="2300" spc="-5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 Tanggal 1</a:t>
            </a:r>
            <a:r>
              <a:rPr lang="en-US" sz="2300" spc="-5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6, 17 dan 19</a:t>
            </a:r>
            <a:r>
              <a:rPr lang="id-ID" sz="2300" spc="-5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Juli 202</a:t>
            </a:r>
            <a:r>
              <a:rPr lang="en-US" sz="2300" spc="-5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</a:t>
            </a:r>
            <a:endParaRPr lang="id-ID" sz="2300" spc="-5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898525" lvl="1" indent="-441325">
              <a:lnSpc>
                <a:spcPct val="114000"/>
              </a:lnSpc>
              <a:spcAft>
                <a:spcPts val="0"/>
              </a:spcAft>
              <a:buSzPct val="100000"/>
              <a:buFont typeface="+mj-lt"/>
              <a:buAutoNum type="alphaLcPeriod"/>
            </a:pP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Khusus untuk Sekolah swasta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jadwal seleksi penerimaan calon peserta didik baru disesuaikan dengan kebijakan di Yayasan/Pengelola</a:t>
            </a:r>
          </a:p>
        </p:txBody>
      </p:sp>
      <p:pic>
        <p:nvPicPr>
          <p:cNvPr id="2050" name="Picture 2" descr="PERMENDIKBUD NO 51 TAHUN 2018 TENTANG PENERIMAAN PESERTA DIDIK ...">
            <a:extLst>
              <a:ext uri="{FF2B5EF4-FFF2-40B4-BE49-F238E27FC236}">
                <a16:creationId xmlns:a16="http://schemas.microsoft.com/office/drawing/2014/main" id="{023B7E77-35CE-4CFC-B5FA-1C161A91A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5885" y="439931"/>
            <a:ext cx="2396836" cy="137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0485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5F415-7490-4054-85B4-10F7AE6D3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52207"/>
            <a:ext cx="9144000" cy="2387600"/>
          </a:xfrm>
        </p:spPr>
        <p:txBody>
          <a:bodyPr>
            <a:normAutofit/>
          </a:bodyPr>
          <a:lstStyle/>
          <a:p>
            <a:r>
              <a:rPr lang="en-US" sz="8000" dirty="0">
                <a:solidFill>
                  <a:schemeClr val="bg1"/>
                </a:solidFill>
                <a:latin typeface="Rockwell" panose="02060603020205020403" pitchFamily="18" charset="0"/>
              </a:rPr>
              <a:t>Terima Kasih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65E432-C1E6-4C36-BF8E-2DA25E65D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579677" y="3278339"/>
            <a:ext cx="49149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4" descr="Clipboard">
            <a:extLst>
              <a:ext uri="{FF2B5EF4-FFF2-40B4-BE49-F238E27FC236}">
                <a16:creationId xmlns:a16="http://schemas.microsoft.com/office/drawing/2014/main" id="{2A123BD8-A09C-49C0-98E8-54B55610A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631394">
            <a:off x="3790715" y="4482751"/>
            <a:ext cx="3194131" cy="3194131"/>
          </a:xfrm>
          <a:prstGeom prst="rect">
            <a:avLst/>
          </a:prstGeom>
        </p:spPr>
      </p:pic>
      <p:pic>
        <p:nvPicPr>
          <p:cNvPr id="11" name="Graphic 10" descr="Microscope">
            <a:extLst>
              <a:ext uri="{FF2B5EF4-FFF2-40B4-BE49-F238E27FC236}">
                <a16:creationId xmlns:a16="http://schemas.microsoft.com/office/drawing/2014/main" id="{3CB00449-E308-4DF3-9CFD-9A7D30B672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338607" flipH="1">
            <a:off x="-587261" y="1663257"/>
            <a:ext cx="2684499" cy="2684499"/>
          </a:xfrm>
          <a:prstGeom prst="rect">
            <a:avLst/>
          </a:prstGeom>
        </p:spPr>
      </p:pic>
      <p:pic>
        <p:nvPicPr>
          <p:cNvPr id="13" name="Graphic 12" descr="Test tubes">
            <a:extLst>
              <a:ext uri="{FF2B5EF4-FFF2-40B4-BE49-F238E27FC236}">
                <a16:creationId xmlns:a16="http://schemas.microsoft.com/office/drawing/2014/main" id="{6A56DF0C-1331-406E-AEE6-06E0E59FB9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078969">
            <a:off x="1920309" y="4797205"/>
            <a:ext cx="2453456" cy="2453456"/>
          </a:xfrm>
          <a:prstGeom prst="rect">
            <a:avLst/>
          </a:prstGeom>
        </p:spPr>
      </p:pic>
      <p:pic>
        <p:nvPicPr>
          <p:cNvPr id="7" name="Graphic 6" descr="Beaker">
            <a:extLst>
              <a:ext uri="{FF2B5EF4-FFF2-40B4-BE49-F238E27FC236}">
                <a16:creationId xmlns:a16="http://schemas.microsoft.com/office/drawing/2014/main" id="{88D22565-F42F-439B-A6A4-CF161165E6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213697">
            <a:off x="-491837" y="3688628"/>
            <a:ext cx="3245427" cy="3245427"/>
          </a:xfrm>
          <a:prstGeom prst="rect">
            <a:avLst/>
          </a:prstGeom>
        </p:spPr>
      </p:pic>
      <p:pic>
        <p:nvPicPr>
          <p:cNvPr id="9" name="Graphic 8" descr="Flask">
            <a:extLst>
              <a:ext uri="{FF2B5EF4-FFF2-40B4-BE49-F238E27FC236}">
                <a16:creationId xmlns:a16="http://schemas.microsoft.com/office/drawing/2014/main" id="{B46E3E84-D1E6-4422-AA93-3EE98A821B9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0451125">
            <a:off x="8514237" y="-118161"/>
            <a:ext cx="3005286" cy="3005286"/>
          </a:xfrm>
          <a:prstGeom prst="rect">
            <a:avLst/>
          </a:prstGeom>
        </p:spPr>
      </p:pic>
      <p:pic>
        <p:nvPicPr>
          <p:cNvPr id="19" name="Graphic 18" descr="Ruler">
            <a:extLst>
              <a:ext uri="{FF2B5EF4-FFF2-40B4-BE49-F238E27FC236}">
                <a16:creationId xmlns:a16="http://schemas.microsoft.com/office/drawing/2014/main" id="{39130E3C-1E93-4315-AE76-13C55147DCF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8889495">
            <a:off x="10171718" y="145767"/>
            <a:ext cx="1574403" cy="1574403"/>
          </a:xfrm>
          <a:prstGeom prst="rect">
            <a:avLst/>
          </a:prstGeom>
        </p:spPr>
      </p:pic>
      <p:pic>
        <p:nvPicPr>
          <p:cNvPr id="21" name="Graphic 20" descr="Pencil">
            <a:extLst>
              <a:ext uri="{FF2B5EF4-FFF2-40B4-BE49-F238E27FC236}">
                <a16:creationId xmlns:a16="http://schemas.microsoft.com/office/drawing/2014/main" id="{FFEC1660-205F-490E-800A-0D57D250BAE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20520790">
            <a:off x="10917677" y="783939"/>
            <a:ext cx="1488402" cy="148840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024A46-6A5F-4DDC-8BBD-B4E20D4E1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324424" y="2303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EC5C30-0B3A-4B13-ADDD-7C63C8AA921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32164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iginal 5_01_Win32" id="{77344C68-A3F1-476B-8680-97D7F429B46B}" vid="{89780073-58E8-4DFF-BF29-BA99F805284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33787325_Lab safety_AAS_v3" id="{898BC5E2-691B-4B41-A97D-F35AD4FFF20D}" vid="{295F60D3-032D-43CA-A300-E4752067AD5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7651BA-F45C-4845-9AB3-E0A65B39F5E1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6c05727-aa75-4e4a-9b5f-8a80a1165891"/>
    <ds:schemaRef ds:uri="71af3243-3dd4-4a8d-8c0d-dd76da1f02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D276E62-80A3-44DD-9BCC-97ED2B99B5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DB58277-F8DF-46FF-84EC-EF41B835E69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{339A7EEF-C648-4FF1-94DF-9A1C197813C7}tf78438558_win32</Template>
  <TotalTime>249</TotalTime>
  <Words>905</Words>
  <Application>Microsoft Office PowerPoint</Application>
  <PresentationFormat>Widescreen</PresentationFormat>
  <Paragraphs>79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7" baseType="lpstr">
      <vt:lpstr>Aharoni</vt:lpstr>
      <vt:lpstr>Arial</vt:lpstr>
      <vt:lpstr>Bookman Old Style</vt:lpstr>
      <vt:lpstr>Calibri</vt:lpstr>
      <vt:lpstr>Calibri Light</vt:lpstr>
      <vt:lpstr>Century Gothic</vt:lpstr>
      <vt:lpstr>Garamond</vt:lpstr>
      <vt:lpstr>Georgia</vt:lpstr>
      <vt:lpstr>Muli Bold</vt:lpstr>
      <vt:lpstr>Rockwell</vt:lpstr>
      <vt:lpstr>Times New Roman</vt:lpstr>
      <vt:lpstr>Verdana</vt:lpstr>
      <vt:lpstr>SavonVTI</vt:lpstr>
      <vt:lpstr>1_Office Theme</vt:lpstr>
      <vt:lpstr>Office Theme</vt:lpstr>
      <vt:lpstr>CorelDRAW</vt:lpstr>
      <vt:lpstr>PENERIMAAN PESERTA DIDIK BARU (Ppdb) smp negeri kota pekanbaru  tp 2021/2022   </vt:lpstr>
      <vt:lpstr> PERSYARATAN CALON  PESERTA DIDIK BARU SMP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PELAKSANAAN PPDB DILAKSANAKAN  FULL ONLINE 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PENERIMAAN PESERTA DIDIK BARU (PPDB)  SMP NEGERI TP.2021/2022</dc:title>
  <dc:creator>USER</dc:creator>
  <cp:lastModifiedBy>disdikpku@outlook.com</cp:lastModifiedBy>
  <cp:revision>16</cp:revision>
  <dcterms:created xsi:type="dcterms:W3CDTF">2021-06-21T19:50:13Z</dcterms:created>
  <dcterms:modified xsi:type="dcterms:W3CDTF">2021-06-22T02:02:48Z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